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65" r:id="rId3"/>
    <p:sldId id="270" r:id="rId4"/>
    <p:sldId id="272" r:id="rId5"/>
    <p:sldId id="258" r:id="rId6"/>
    <p:sldId id="323" r:id="rId7"/>
    <p:sldId id="324" r:id="rId8"/>
    <p:sldId id="325" r:id="rId9"/>
    <p:sldId id="326" r:id="rId10"/>
    <p:sldId id="313" r:id="rId11"/>
    <p:sldId id="316" r:id="rId12"/>
    <p:sldId id="320" r:id="rId13"/>
    <p:sldId id="321" r:id="rId14"/>
    <p:sldId id="327" r:id="rId15"/>
    <p:sldId id="322" r:id="rId16"/>
    <p:sldId id="319" r:id="rId17"/>
    <p:sldId id="261" r:id="rId18"/>
    <p:sldId id="260" r:id="rId19"/>
    <p:sldId id="259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Hind Madurai" panose="020B0604020202020204" charset="0"/>
      <p:regular r:id="rId33"/>
      <p:bold r:id="rId34"/>
    </p:embeddedFont>
    <p:embeddedFont>
      <p:font typeface="Mongolian Baiti" panose="03000500000000000000" pitchFamily="66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ora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63864"/>
    <a:srgbClr val="444068"/>
    <a:srgbClr val="5A5682"/>
    <a:srgbClr val="261648"/>
    <a:srgbClr val="232C59"/>
    <a:srgbClr val="1A133C"/>
    <a:srgbClr val="E3B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E9087-F4F0-4949-8A10-D3A2D9F2E236}">
  <a:tblStyle styleId="{045E9087-F4F0-4949-8A10-D3A2D9F2E2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138A99-60C3-4B2C-B190-D631147AA7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94660"/>
  </p:normalViewPr>
  <p:slideViewPr>
    <p:cSldViewPr snapToGrid="0">
      <p:cViewPr>
        <p:scale>
          <a:sx n="100" d="100"/>
          <a:sy n="100" d="100"/>
        </p:scale>
        <p:origin x="984" y="17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7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63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5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52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981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37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4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05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3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41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45285" y="299229"/>
            <a:ext cx="5885437" cy="4531973"/>
            <a:chOff x="345285" y="299229"/>
            <a:chExt cx="5885437" cy="4531973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5748604" y="4504802"/>
              <a:ext cx="482118" cy="326400"/>
              <a:chOff x="5203279" y="4379727"/>
              <a:chExt cx="482118" cy="326400"/>
            </a:xfrm>
          </p:grpSpPr>
          <p:sp>
            <p:nvSpPr>
              <p:cNvPr id="15" name="Google Shape;15;p2"/>
              <p:cNvSpPr/>
              <p:nvPr/>
            </p:nvSpPr>
            <p:spPr>
              <a:xfrm rot="4503076">
                <a:off x="5533682" y="4386935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03279" y="4541727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345285" y="266746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40350" y="897025"/>
            <a:ext cx="4276800" cy="27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040350" y="3724475"/>
            <a:ext cx="4276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3"/>
          <p:cNvGrpSpPr/>
          <p:nvPr/>
        </p:nvGrpSpPr>
        <p:grpSpPr>
          <a:xfrm>
            <a:off x="154048" y="4316600"/>
            <a:ext cx="463510" cy="574800"/>
            <a:chOff x="154048" y="4316600"/>
            <a:chExt cx="463510" cy="574800"/>
          </a:xfrm>
        </p:grpSpPr>
        <p:sp>
          <p:nvSpPr>
            <p:cNvPr id="292" name="Google Shape;292;p33"/>
            <p:cNvSpPr/>
            <p:nvPr/>
          </p:nvSpPr>
          <p:spPr>
            <a:xfrm rot="-1629805">
              <a:off x="257329" y="4346860"/>
              <a:ext cx="256938" cy="514280"/>
            </a:xfrm>
            <a:prstGeom prst="mo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465158" y="435879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294" name="Google Shape;294;p33"/>
          <p:cNvGrpSpPr/>
          <p:nvPr/>
        </p:nvGrpSpPr>
        <p:grpSpPr>
          <a:xfrm>
            <a:off x="8395718" y="3141193"/>
            <a:ext cx="290618" cy="340168"/>
            <a:chOff x="8354568" y="4128843"/>
            <a:chExt cx="290618" cy="340168"/>
          </a:xfrm>
        </p:grpSpPr>
        <p:sp>
          <p:nvSpPr>
            <p:cNvPr id="295" name="Google Shape;295;p33"/>
            <p:cNvSpPr/>
            <p:nvPr/>
          </p:nvSpPr>
          <p:spPr>
            <a:xfrm>
              <a:off x="8497585" y="41288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8354568" y="431661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97" name="Google Shape;297;p33"/>
          <p:cNvSpPr/>
          <p:nvPr/>
        </p:nvSpPr>
        <p:spPr>
          <a:xfrm rot="4503076">
            <a:off x="2795045" y="4181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4"/>
          <p:cNvGrpSpPr/>
          <p:nvPr/>
        </p:nvGrpSpPr>
        <p:grpSpPr>
          <a:xfrm>
            <a:off x="8083278" y="4006286"/>
            <a:ext cx="786913" cy="748254"/>
            <a:chOff x="3221375" y="1634714"/>
            <a:chExt cx="552413" cy="525275"/>
          </a:xfrm>
        </p:grpSpPr>
        <p:sp>
          <p:nvSpPr>
            <p:cNvPr id="301" name="Google Shape;301;p34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6"/>
          <p:cNvGrpSpPr/>
          <p:nvPr/>
        </p:nvGrpSpPr>
        <p:grpSpPr>
          <a:xfrm>
            <a:off x="356532" y="2418663"/>
            <a:ext cx="1350660" cy="2413588"/>
            <a:chOff x="356532" y="2418663"/>
            <a:chExt cx="1350660" cy="2413588"/>
          </a:xfrm>
        </p:grpSpPr>
        <p:sp>
          <p:nvSpPr>
            <p:cNvPr id="209" name="Google Shape;209;p26"/>
            <p:cNvSpPr/>
            <p:nvPr/>
          </p:nvSpPr>
          <p:spPr>
            <a:xfrm>
              <a:off x="1542792" y="466785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 flipH="1">
              <a:off x="356532" y="2418663"/>
              <a:ext cx="314400" cy="31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1"/>
          </p:nvPr>
        </p:nvSpPr>
        <p:spPr>
          <a:xfrm>
            <a:off x="2110311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2"/>
          </p:nvPr>
        </p:nvSpPr>
        <p:spPr>
          <a:xfrm>
            <a:off x="5055489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>
            <a:off x="2110311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>
            <a:off x="5055489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>
            <a:off x="2110311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>
            <a:off x="2110311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7"/>
          </p:nvPr>
        </p:nvSpPr>
        <p:spPr>
          <a:xfrm>
            <a:off x="5055486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8"/>
          </p:nvPr>
        </p:nvSpPr>
        <p:spPr>
          <a:xfrm>
            <a:off x="5055486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30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565310" y="2497943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921050" y="2320075"/>
            <a:ext cx="41466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3909788" y="1072900"/>
            <a:ext cx="12975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921050" y="3388400"/>
            <a:ext cx="4146600" cy="418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706138" y="539500"/>
            <a:ext cx="5704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1706150" y="1700925"/>
            <a:ext cx="5704800" cy="7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3"/>
          <p:cNvGrpSpPr/>
          <p:nvPr/>
        </p:nvGrpSpPr>
        <p:grpSpPr>
          <a:xfrm>
            <a:off x="345279" y="330993"/>
            <a:ext cx="8552133" cy="4576325"/>
            <a:chOff x="345279" y="330993"/>
            <a:chExt cx="8552133" cy="4576325"/>
          </a:xfrm>
        </p:grpSpPr>
        <p:grpSp>
          <p:nvGrpSpPr>
            <p:cNvPr id="76" name="Google Shape;76;p13"/>
            <p:cNvGrpSpPr/>
            <p:nvPr/>
          </p:nvGrpSpPr>
          <p:grpSpPr>
            <a:xfrm>
              <a:off x="8371210" y="3075654"/>
              <a:ext cx="526201" cy="418414"/>
              <a:chOff x="595435" y="299229"/>
              <a:chExt cx="526201" cy="418414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345279" y="1300152"/>
              <a:ext cx="405918" cy="486300"/>
              <a:chOff x="345279" y="1300152"/>
              <a:chExt cx="405918" cy="486300"/>
            </a:xfrm>
          </p:grpSpPr>
          <p:sp>
            <p:nvSpPr>
              <p:cNvPr id="80" name="Google Shape;80;p13"/>
              <p:cNvSpPr/>
              <p:nvPr/>
            </p:nvSpPr>
            <p:spPr>
              <a:xfrm rot="4503076">
                <a:off x="599482" y="1307360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45279" y="1622052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82" name="Google Shape;82;p13"/>
            <p:cNvSpPr/>
            <p:nvPr/>
          </p:nvSpPr>
          <p:spPr>
            <a:xfrm>
              <a:off x="3088810" y="475971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354710" y="3309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9975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419246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719975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3419246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118524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118524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1495025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1495025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4194296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4296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6893574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 hasCustomPrompt="1"/>
          </p:nvPr>
        </p:nvSpPr>
        <p:spPr>
          <a:xfrm>
            <a:off x="6893574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719975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3419246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6118524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719975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0"/>
          </p:nvPr>
        </p:nvSpPr>
        <p:spPr>
          <a:xfrm>
            <a:off x="3419246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1"/>
          </p:nvPr>
        </p:nvSpPr>
        <p:spPr>
          <a:xfrm>
            <a:off x="6118524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>
            <a:off x="595435" y="299229"/>
            <a:ext cx="5172067" cy="4626573"/>
            <a:chOff x="595435" y="299229"/>
            <a:chExt cx="5172067" cy="4626573"/>
          </a:xfrm>
        </p:grpSpPr>
        <p:grpSp>
          <p:nvGrpSpPr>
            <p:cNvPr id="123" name="Google Shape;123;p16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4" name="Google Shape;124;p16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26" name="Google Shape;126;p16"/>
            <p:cNvSpPr/>
            <p:nvPr/>
          </p:nvSpPr>
          <p:spPr>
            <a:xfrm>
              <a:off x="5596203" y="4248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054404" y="47614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13244" y="3446781"/>
            <a:ext cx="5193600" cy="661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713225" y="1034925"/>
            <a:ext cx="5193600" cy="23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401710" y="255311"/>
            <a:ext cx="5511294" cy="4575891"/>
            <a:chOff x="401710" y="255311"/>
            <a:chExt cx="5511294" cy="4575891"/>
          </a:xfrm>
        </p:grpSpPr>
        <p:grpSp>
          <p:nvGrpSpPr>
            <p:cNvPr id="133" name="Google Shape;133;p17"/>
            <p:cNvGrpSpPr/>
            <p:nvPr/>
          </p:nvGrpSpPr>
          <p:grpSpPr>
            <a:xfrm flipH="1">
              <a:off x="401710" y="4394791"/>
              <a:ext cx="526201" cy="418414"/>
              <a:chOff x="595435" y="299229"/>
              <a:chExt cx="526201" cy="418414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36" name="Google Shape;136;p17"/>
            <p:cNvSpPr/>
            <p:nvPr/>
          </p:nvSpPr>
          <p:spPr>
            <a:xfrm>
              <a:off x="1729728" y="2553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748604" y="46668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20000" y="836175"/>
            <a:ext cx="34158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4158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>
            <a:spLocks noGrp="1"/>
          </p:cNvSpPr>
          <p:nvPr>
            <p:ph type="pic" idx="2"/>
          </p:nvPr>
        </p:nvSpPr>
        <p:spPr>
          <a:xfrm>
            <a:off x="5014975" y="533875"/>
            <a:ext cx="3415800" cy="40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 rot="10800000" flipH="1">
            <a:off x="477860" y="3515016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467450" y="3271525"/>
            <a:ext cx="62088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467758" y="3961400"/>
            <a:ext cx="62088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 rot="4503076">
            <a:off x="398595" y="9766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3" r:id="rId7"/>
    <p:sldLayoutId id="2147483665" r:id="rId8"/>
    <p:sldLayoutId id="2147483670" r:id="rId9"/>
    <p:sldLayoutId id="2147483679" r:id="rId10"/>
    <p:sldLayoutId id="2147483680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1040350" y="3724474"/>
            <a:ext cx="4276800" cy="778413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Команда: </a:t>
            </a:r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Cucumber Company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2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1 </a:t>
            </a: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семестр 2025</a:t>
            </a:r>
          </a:p>
        </p:txBody>
      </p:sp>
      <p:grpSp>
        <p:nvGrpSpPr>
          <p:cNvPr id="317" name="Google Shape;317;p38"/>
          <p:cNvGrpSpPr/>
          <p:nvPr/>
        </p:nvGrpSpPr>
        <p:grpSpPr>
          <a:xfrm>
            <a:off x="5596203" y="683136"/>
            <a:ext cx="786913" cy="748254"/>
            <a:chOff x="3221375" y="1634714"/>
            <a:chExt cx="552413" cy="525275"/>
          </a:xfrm>
        </p:grpSpPr>
        <p:sp>
          <p:nvSpPr>
            <p:cNvPr id="318" name="Google Shape;318;p38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56311B-B31D-42E3-958C-49F6A257D97A}"/>
              </a:ext>
            </a:extLst>
          </p:cNvPr>
          <p:cNvSpPr txBox="1"/>
          <p:nvPr/>
        </p:nvSpPr>
        <p:spPr>
          <a:xfrm>
            <a:off x="1040350" y="1621235"/>
            <a:ext cx="42768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MF-R</a:t>
            </a:r>
            <a:r>
              <a:rPr lang="en-US" sz="3500" b="1" kern="2600" spc="600" dirty="0">
                <a:solidFill>
                  <a:schemeClr val="bg2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</a:t>
            </a: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E-1</a:t>
            </a: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Проектная работа по курсу: </a:t>
            </a:r>
            <a:endParaRPr lang="en-US" i="0" kern="2600" dirty="0">
              <a:solidFill>
                <a:schemeClr val="bg2"/>
              </a:solidFill>
              <a:effectLst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«Введение в авиационную и ракетно-космическую технику»</a:t>
            </a:r>
            <a:endParaRPr lang="ru-RU" dirty="0">
              <a:solidFill>
                <a:schemeClr val="bg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E16FAFD-4849-4488-9BD7-9CD4E24A743F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</a:p>
        </p:txBody>
      </p:sp>
      <p:pic>
        <p:nvPicPr>
          <p:cNvPr id="10" name="image17.png">
            <a:extLst>
              <a:ext uri="{FF2B5EF4-FFF2-40B4-BE49-F238E27FC236}">
                <a16:creationId xmlns:a16="http://schemas.microsoft.com/office/drawing/2014/main" id="{51A71C9B-0E7D-4A84-8367-F21C7C650D3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20178" y="134823"/>
            <a:ext cx="1078230" cy="998220"/>
          </a:xfrm>
          <a:prstGeom prst="rect">
            <a:avLst/>
          </a:prstGeom>
          <a:ln/>
        </p:spPr>
      </p:pic>
      <p:pic>
        <p:nvPicPr>
          <p:cNvPr id="11" name="Google Shape;316;p38">
            <a:extLst>
              <a:ext uri="{FF2B5EF4-FFF2-40B4-BE49-F238E27FC236}">
                <a16:creationId xmlns:a16="http://schemas.microsoft.com/office/drawing/2014/main" id="{13B8D4FD-B87D-46A5-BDE6-2F7BE75EFA3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colorTemperature colorTemp="4388"/>
                    </a14:imgEffect>
                    <a14:imgEffect>
                      <a14:saturation sat="146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 r="42614"/>
          <a:stretch/>
        </p:blipFill>
        <p:spPr>
          <a:xfrm>
            <a:off x="6533900" y="238599"/>
            <a:ext cx="2610100" cy="454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20178" y="325045"/>
            <a:ext cx="890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Системы дифференциальных уравнений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03780" y="1424763"/>
            <a:ext cx="8736439" cy="2721935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/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/>
              <p:nvPr/>
            </p:nvSpPr>
            <p:spPr>
              <a:xfrm>
                <a:off x="4775144" y="1659166"/>
                <a:ext cx="4585062" cy="2240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44" y="1659166"/>
                <a:ext cx="4585062" cy="2240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74F1D2-5CA2-491D-BDFC-B544CA24A63C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920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34823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первого этапа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/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solidFill>
                <a:schemeClr val="bg1">
                  <a:lumMod val="10000"/>
                  <a:lumOff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A649197-A90F-4987-9B50-3EF0A5E81293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5676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9315F5-BBEE-4235-9465-A7ECDFB485F7}"/>
              </a:ext>
            </a:extLst>
          </p:cNvPr>
          <p:cNvSpPr/>
          <p:nvPr/>
        </p:nvSpPr>
        <p:spPr>
          <a:xfrm>
            <a:off x="470489" y="1306908"/>
            <a:ext cx="8203020" cy="312065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13558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второго этапа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/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ru-RU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 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5AC2ACB-5E92-460E-9C91-7449F58CCD72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9054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Программная реализация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715846"/>
            <a:ext cx="9144000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8"/>
          <a:stretch/>
        </p:blipFill>
        <p:spPr>
          <a:xfrm>
            <a:off x="65750" y="1073090"/>
            <a:ext cx="4229041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62910" y="1119523"/>
            <a:ext cx="2350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Подключение к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данных в файл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построение графиков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05" y="1073090"/>
            <a:ext cx="4667459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74983" y="1119523"/>
            <a:ext cx="1975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ракеты</a:t>
            </a:r>
          </a:p>
          <a:p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Отсчет времени 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отделения первой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  <a:p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0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593808" y="118386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цикл полёта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650531"/>
            <a:ext cx="9144001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87" r="1615"/>
          <a:stretch/>
        </p:blipFill>
        <p:spPr>
          <a:xfrm>
            <a:off x="61488" y="1231970"/>
            <a:ext cx="4463627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1970"/>
            <a:ext cx="4513310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86249" y="1231970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6412" y="123197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собранных </a:t>
            </a:r>
          </a:p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 завершение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89940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Графики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24680" y="585845"/>
            <a:ext cx="8736439" cy="406890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29F0097-B420-4125-891D-4923C1EF4B6F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6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2918" r="1573" b="1792"/>
          <a:stretch/>
        </p:blipFill>
        <p:spPr>
          <a:xfrm>
            <a:off x="3488251" y="710681"/>
            <a:ext cx="5446742" cy="3827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425998" y="710681"/>
            <a:ext cx="30622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погрешности: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учитываем вращение планеты, из-за этого присутствует погрешность в смещении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Принимаем скорость истечения газов из сопла за постоянную величину, из-за этого присутствует погрешность в модуле скорости. 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Принимаем атмосферу изотермической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 может не учитывать все возможные факторы.</a:t>
            </a:r>
          </a:p>
        </p:txBody>
      </p:sp>
    </p:spTree>
    <p:extLst>
      <p:ext uri="{BB962C8B-B14F-4D97-AF65-F5344CB8AC3E}">
        <p14:creationId xmlns:p14="http://schemas.microsoft.com/office/powerpoint/2010/main" val="19065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4AC07CC-93BE-4E25-9A49-E088B4DE9707}"/>
              </a:ext>
            </a:extLst>
          </p:cNvPr>
          <p:cNvSpPr/>
          <p:nvPr/>
        </p:nvSpPr>
        <p:spPr>
          <a:xfrm>
            <a:off x="6220047" y="595423"/>
            <a:ext cx="2720171" cy="4189328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Абсолютная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Нормированная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Относительная погрешность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212" y="4680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Относительные погрешности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7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/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/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𝑎𝑏𝑠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𝑎𝑏𝑠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/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&lt;100%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100%,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≥100%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  <a:blipFill>
                <a:blip r:embed="rId5"/>
                <a:stretch>
                  <a:fillRect l="-10567" t="-179787" b="-26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E96803-A062-460F-AADA-C5332F7BD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22" y="817690"/>
            <a:ext cx="5174428" cy="37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3"/>
          <p:cNvGrpSpPr/>
          <p:nvPr/>
        </p:nvGrpSpPr>
        <p:grpSpPr>
          <a:xfrm>
            <a:off x="8460703" y="4549092"/>
            <a:ext cx="561691" cy="476578"/>
            <a:chOff x="8325218" y="3714086"/>
            <a:chExt cx="561691" cy="476578"/>
          </a:xfrm>
        </p:grpSpPr>
        <p:sp>
          <p:nvSpPr>
            <p:cNvPr id="398" name="Google Shape;398;p43"/>
            <p:cNvSpPr/>
            <p:nvPr/>
          </p:nvSpPr>
          <p:spPr>
            <a:xfrm>
              <a:off x="8607332" y="3758715"/>
              <a:ext cx="279577" cy="27957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8440208" y="4038341"/>
              <a:ext cx="152324" cy="152324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8325218" y="3714086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3384F9-38BF-4443-82B1-CF52DE027B7F}"/>
              </a:ext>
            </a:extLst>
          </p:cNvPr>
          <p:cNvSpPr txBox="1"/>
          <p:nvPr/>
        </p:nvSpPr>
        <p:spPr>
          <a:xfrm>
            <a:off x="810593" y="71828"/>
            <a:ext cx="752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Моделирование взлёта (</a:t>
            </a:r>
            <a:r>
              <a:rPr lang="en-US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Kerbal</a:t>
            </a:r>
            <a:r>
              <a:rPr lang="en-US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Space Program)</a:t>
            </a:r>
            <a:endParaRPr lang="ru-RU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5DA7BB7-3222-4AF1-B961-E7AB5CA835F4}"/>
              </a:ext>
            </a:extLst>
          </p:cNvPr>
          <p:cNvSpPr/>
          <p:nvPr/>
        </p:nvSpPr>
        <p:spPr>
          <a:xfrm>
            <a:off x="203296" y="681925"/>
            <a:ext cx="8736439" cy="408122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236075D-8951-4F4E-8DA3-432C96AF259B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8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C2B74-E7A7-4454-9CB3-FD83880FF0AD}"/>
              </a:ext>
            </a:extLst>
          </p:cNvPr>
          <p:cNvSpPr txBox="1"/>
          <p:nvPr/>
        </p:nvSpPr>
        <p:spPr>
          <a:xfrm>
            <a:off x="222060" y="1337268"/>
            <a:ext cx="195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Старт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F8BF11-2B29-4DE1-8F64-7DD51D58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949680"/>
            <a:ext cx="1519119" cy="16788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4BA3DC-B1ED-4E94-8561-0A44BEB0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" t="-227" r="5984" b="227"/>
          <a:stretch/>
        </p:blipFill>
        <p:spPr>
          <a:xfrm>
            <a:off x="2594420" y="1949680"/>
            <a:ext cx="1519119" cy="16750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9720E8-8439-4D99-B6ED-6927A07B5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9" r="9809"/>
          <a:stretch/>
        </p:blipFill>
        <p:spPr>
          <a:xfrm>
            <a:off x="7093984" y="1946959"/>
            <a:ext cx="1519119" cy="16728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044243-8ACD-4C41-B961-15820EE7F2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6" r="5894"/>
          <a:stretch/>
        </p:blipFill>
        <p:spPr>
          <a:xfrm>
            <a:off x="4922945" y="1949680"/>
            <a:ext cx="1515134" cy="16750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95D36-7E2E-4619-95DA-C90854955486}"/>
              </a:ext>
            </a:extLst>
          </p:cNvPr>
          <p:cNvSpPr txBox="1"/>
          <p:nvPr/>
        </p:nvSpPr>
        <p:spPr>
          <a:xfrm>
            <a:off x="2349172" y="1337268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7ACB4-EC51-4969-A14F-0139DE3BD194}"/>
              </a:ext>
            </a:extLst>
          </p:cNvPr>
          <p:cNvSpPr txBox="1"/>
          <p:nvPr/>
        </p:nvSpPr>
        <p:spPr>
          <a:xfrm>
            <a:off x="6851421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второй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F3B2A6-BD5F-4A80-8239-76E71BBFE6F0}"/>
              </a:ext>
            </a:extLst>
          </p:cNvPr>
          <p:cNvSpPr txBox="1"/>
          <p:nvPr/>
        </p:nvSpPr>
        <p:spPr>
          <a:xfrm>
            <a:off x="4670262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Выход второй ступени на орбиту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2"/>
          <p:cNvGrpSpPr/>
          <p:nvPr/>
        </p:nvGrpSpPr>
        <p:grpSpPr>
          <a:xfrm>
            <a:off x="1732132" y="3792956"/>
            <a:ext cx="526201" cy="418414"/>
            <a:chOff x="595435" y="299229"/>
            <a:chExt cx="526201" cy="418414"/>
          </a:xfrm>
        </p:grpSpPr>
        <p:sp>
          <p:nvSpPr>
            <p:cNvPr id="380" name="Google Shape;380;p42"/>
            <p:cNvSpPr/>
            <p:nvPr/>
          </p:nvSpPr>
          <p:spPr>
            <a:xfrm>
              <a:off x="850737" y="299229"/>
              <a:ext cx="270900" cy="2709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95435" y="5700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82" name="Google Shape;382;p42"/>
          <p:cNvGrpSpPr/>
          <p:nvPr/>
        </p:nvGrpSpPr>
        <p:grpSpPr>
          <a:xfrm>
            <a:off x="8123423" y="363853"/>
            <a:ext cx="611112" cy="873243"/>
            <a:chOff x="6854573" y="347250"/>
            <a:chExt cx="611112" cy="873243"/>
          </a:xfrm>
        </p:grpSpPr>
        <p:grpSp>
          <p:nvGrpSpPr>
            <p:cNvPr id="383" name="Google Shape;383;p42"/>
            <p:cNvGrpSpPr/>
            <p:nvPr/>
          </p:nvGrpSpPr>
          <p:grpSpPr>
            <a:xfrm>
              <a:off x="6854573" y="347250"/>
              <a:ext cx="611112" cy="574800"/>
              <a:chOff x="6854573" y="347250"/>
              <a:chExt cx="611112" cy="574800"/>
            </a:xfrm>
          </p:grpSpPr>
          <p:sp>
            <p:nvSpPr>
              <p:cNvPr id="384" name="Google Shape;384;p42"/>
              <p:cNvSpPr/>
              <p:nvPr/>
            </p:nvSpPr>
            <p:spPr>
              <a:xfrm rot="-1629805">
                <a:off x="6957854" y="377510"/>
                <a:ext cx="256938" cy="514280"/>
              </a:xfrm>
              <a:prstGeom prst="mo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7318085" y="39189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386" name="Google Shape;386;p42"/>
            <p:cNvSpPr/>
            <p:nvPr/>
          </p:nvSpPr>
          <p:spPr>
            <a:xfrm>
              <a:off x="6854585" y="10728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E2F21A-9E9D-47AC-AE6A-2A342C7DC3FE}"/>
              </a:ext>
            </a:extLst>
          </p:cNvPr>
          <p:cNvSpPr txBox="1"/>
          <p:nvPr/>
        </p:nvSpPr>
        <p:spPr>
          <a:xfrm>
            <a:off x="2457643" y="1012062"/>
            <a:ext cx="54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Подробная информация и исходные материалы проекта: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9D5D8B4-FC2E-4EAA-9733-4F6D8E1339DD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EAE6A-6885-43E8-AA16-1FAE28D0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04" y="2068045"/>
            <a:ext cx="2464794" cy="2464794"/>
          </a:xfrm>
          <a:prstGeom prst="rect">
            <a:avLst/>
          </a:prstGeom>
        </p:spPr>
      </p:pic>
      <p:pic>
        <p:nvPicPr>
          <p:cNvPr id="14" name="Google Shape;316;p38">
            <a:extLst>
              <a:ext uri="{FF2B5EF4-FFF2-40B4-BE49-F238E27FC236}">
                <a16:creationId xmlns:a16="http://schemas.microsoft.com/office/drawing/2014/main" id="{FA9764A1-9219-413E-B17F-F628FEFA7CF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colorTemperature colorTemp="4388"/>
                    </a14:imgEffect>
                    <a14:imgEffect>
                      <a14:saturation sat="146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 l="34757" t="31041" r="151" b="-876"/>
          <a:stretch/>
        </p:blipFill>
        <p:spPr>
          <a:xfrm>
            <a:off x="-13546" y="0"/>
            <a:ext cx="2357988" cy="246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t="76382"/>
          <a:stretch/>
        </p:blipFill>
        <p:spPr>
          <a:xfrm rot="10800000" flipH="1">
            <a:off x="2155586" y="4027776"/>
            <a:ext cx="4721723" cy="11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/>
          <p:nvPr/>
        </p:nvSpPr>
        <p:spPr>
          <a:xfrm>
            <a:off x="8259285" y="285958"/>
            <a:ext cx="270900" cy="2709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179481" y="4190977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68" name="Google Shape;368;p41"/>
          <p:cNvGrpSpPr/>
          <p:nvPr/>
        </p:nvGrpSpPr>
        <p:grpSpPr>
          <a:xfrm>
            <a:off x="713217" y="3946777"/>
            <a:ext cx="482118" cy="326400"/>
            <a:chOff x="5203279" y="4379727"/>
            <a:chExt cx="482118" cy="326400"/>
          </a:xfrm>
        </p:grpSpPr>
        <p:sp>
          <p:nvSpPr>
            <p:cNvPr id="369" name="Google Shape;369;p41"/>
            <p:cNvSpPr/>
            <p:nvPr/>
          </p:nvSpPr>
          <p:spPr>
            <a:xfrm rot="4503076">
              <a:off x="5533682" y="4386935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5203279" y="4541727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412E1E5-6265-44A4-8620-97C3772DE987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20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0D1CF-8C78-4549-9874-C59C9A940A15}"/>
              </a:ext>
            </a:extLst>
          </p:cNvPr>
          <p:cNvSpPr txBox="1"/>
          <p:nvPr/>
        </p:nvSpPr>
        <p:spPr>
          <a:xfrm>
            <a:off x="2985512" y="46416"/>
            <a:ext cx="30618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Итоги работы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94123B7-52AF-42BA-87C4-33D7D2E46F33}"/>
              </a:ext>
            </a:extLst>
          </p:cNvPr>
          <p:cNvGrpSpPr/>
          <p:nvPr/>
        </p:nvGrpSpPr>
        <p:grpSpPr>
          <a:xfrm>
            <a:off x="428925" y="870323"/>
            <a:ext cx="8380204" cy="3073634"/>
            <a:chOff x="763796" y="1117134"/>
            <a:chExt cx="7662115" cy="3073634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5431E1B-BCA8-457B-A89F-BD0A21A7787F}"/>
                </a:ext>
              </a:extLst>
            </p:cNvPr>
            <p:cNvSpPr/>
            <p:nvPr/>
          </p:nvSpPr>
          <p:spPr>
            <a:xfrm>
              <a:off x="763796" y="1117134"/>
              <a:ext cx="7662115" cy="2975919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19C2-559E-4625-AE86-03EAD3B49754}"/>
                </a:ext>
              </a:extLst>
            </p:cNvPr>
            <p:cNvSpPr txBox="1"/>
            <p:nvPr/>
          </p:nvSpPr>
          <p:spPr>
            <a:xfrm>
              <a:off x="930729" y="1230086"/>
              <a:ext cx="7248752" cy="29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Построена математическая модель старта и полёта ракеты миссии «MF-RRE-1» до этапа отделения второй ступени.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Выполнена программная реализация модели в среде Python.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Учтено влияние основных сил, действующих на ракету, и смоделирована траектория её движения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Проведён анализ результатов численного моделирования и оценена их физическая достоверность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Подготовлен итоговый отчёт с описанием модели, применённых методов и выводами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subTitle" idx="5"/>
          </p:nvPr>
        </p:nvSpPr>
        <p:spPr>
          <a:xfrm>
            <a:off x="1078325" y="1794582"/>
            <a:ext cx="2566117" cy="735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Самсонов А. 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Тимлид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программист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физик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75" name="Google Shape;475;p47"/>
          <p:cNvGrpSpPr/>
          <p:nvPr/>
        </p:nvGrpSpPr>
        <p:grpSpPr>
          <a:xfrm>
            <a:off x="2168821" y="1360124"/>
            <a:ext cx="247093" cy="269862"/>
            <a:chOff x="3265878" y="4136574"/>
            <a:chExt cx="331712" cy="362279"/>
          </a:xfrm>
        </p:grpSpPr>
        <p:sp>
          <p:nvSpPr>
            <p:cNvPr id="476" name="Google Shape;476;p47"/>
            <p:cNvSpPr/>
            <p:nvPr/>
          </p:nvSpPr>
          <p:spPr>
            <a:xfrm>
              <a:off x="3265878" y="4222461"/>
              <a:ext cx="33954" cy="55248"/>
            </a:xfrm>
            <a:custGeom>
              <a:avLst/>
              <a:gdLst/>
              <a:ahLst/>
              <a:cxnLst/>
              <a:rect l="l" t="t" r="r" b="b"/>
              <a:pathLst>
                <a:path w="33953" h="55247" extrusionOk="0">
                  <a:moveTo>
                    <a:pt x="33944" y="0"/>
                  </a:moveTo>
                  <a:lnTo>
                    <a:pt x="7076" y="0"/>
                  </a:lnTo>
                  <a:cubicBezTo>
                    <a:pt x="3170" y="0"/>
                    <a:pt x="0" y="3170"/>
                    <a:pt x="0" y="7076"/>
                  </a:cubicBezTo>
                  <a:lnTo>
                    <a:pt x="0" y="48171"/>
                  </a:lnTo>
                  <a:cubicBezTo>
                    <a:pt x="0" y="52077"/>
                    <a:pt x="3170" y="55247"/>
                    <a:pt x="7076" y="55247"/>
                  </a:cubicBezTo>
                  <a:lnTo>
                    <a:pt x="33954" y="55247"/>
                  </a:lnTo>
                  <a:cubicBezTo>
                    <a:pt x="30265" y="37482"/>
                    <a:pt x="30105" y="18529"/>
                    <a:pt x="33944" y="0"/>
                  </a:cubicBezTo>
                  <a:lnTo>
                    <a:pt x="33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3563608" y="4222461"/>
              <a:ext cx="33982" cy="55248"/>
            </a:xfrm>
            <a:custGeom>
              <a:avLst/>
              <a:gdLst/>
              <a:ahLst/>
              <a:cxnLst/>
              <a:rect l="l" t="t" r="r" b="b"/>
              <a:pathLst>
                <a:path w="33982" h="55247" extrusionOk="0">
                  <a:moveTo>
                    <a:pt x="26906" y="0"/>
                  </a:moveTo>
                  <a:lnTo>
                    <a:pt x="0" y="0"/>
                  </a:lnTo>
                  <a:cubicBezTo>
                    <a:pt x="3708" y="17642"/>
                    <a:pt x="3896" y="36681"/>
                    <a:pt x="19" y="55247"/>
                  </a:cubicBezTo>
                  <a:lnTo>
                    <a:pt x="26906" y="55247"/>
                  </a:lnTo>
                  <a:cubicBezTo>
                    <a:pt x="30812" y="55247"/>
                    <a:pt x="33982" y="52077"/>
                    <a:pt x="33982" y="48171"/>
                  </a:cubicBezTo>
                  <a:lnTo>
                    <a:pt x="33982" y="7076"/>
                  </a:lnTo>
                  <a:cubicBezTo>
                    <a:pt x="33982" y="3161"/>
                    <a:pt x="30822" y="0"/>
                    <a:pt x="26906" y="0"/>
                  </a:cubicBezTo>
                  <a:lnTo>
                    <a:pt x="269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" name="Google Shape;478;p47"/>
            <p:cNvGrpSpPr/>
            <p:nvPr/>
          </p:nvGrpSpPr>
          <p:grpSpPr>
            <a:xfrm>
              <a:off x="3286346" y="4136574"/>
              <a:ext cx="290781" cy="362279"/>
              <a:chOff x="3286365" y="4136577"/>
              <a:chExt cx="290783" cy="362279"/>
            </a:xfrm>
          </p:grpSpPr>
          <p:sp>
            <p:nvSpPr>
              <p:cNvPr id="479" name="Google Shape;479;p47"/>
              <p:cNvSpPr/>
              <p:nvPr/>
            </p:nvSpPr>
            <p:spPr>
              <a:xfrm>
                <a:off x="3286365" y="4386551"/>
                <a:ext cx="290783" cy="112305"/>
              </a:xfrm>
              <a:custGeom>
                <a:avLst/>
                <a:gdLst/>
                <a:ahLst/>
                <a:cxnLst/>
                <a:rect l="l" t="t" r="r" b="b"/>
                <a:pathLst>
                  <a:path w="290783" h="112305" extrusionOk="0">
                    <a:moveTo>
                      <a:pt x="145392" y="57936"/>
                    </a:moveTo>
                    <a:cubicBezTo>
                      <a:pt x="92230" y="57936"/>
                      <a:pt x="42218" y="37369"/>
                      <a:pt x="4453" y="0"/>
                    </a:cubicBezTo>
                    <a:cubicBezTo>
                      <a:pt x="1566" y="4585"/>
                      <a:pt x="0" y="9925"/>
                      <a:pt x="0" y="15501"/>
                    </a:cubicBezTo>
                    <a:lnTo>
                      <a:pt x="0" y="105230"/>
                    </a:lnTo>
                    <a:cubicBezTo>
                      <a:pt x="0" y="109136"/>
                      <a:pt x="3170" y="112306"/>
                      <a:pt x="7076" y="112306"/>
                    </a:cubicBezTo>
                    <a:lnTo>
                      <a:pt x="283708" y="112306"/>
                    </a:lnTo>
                    <a:cubicBezTo>
                      <a:pt x="287614" y="112306"/>
                      <a:pt x="290784" y="109136"/>
                      <a:pt x="290784" y="105230"/>
                    </a:cubicBezTo>
                    <a:lnTo>
                      <a:pt x="290784" y="15501"/>
                    </a:lnTo>
                    <a:cubicBezTo>
                      <a:pt x="290784" y="9934"/>
                      <a:pt x="289218" y="4585"/>
                      <a:pt x="286331" y="0"/>
                    </a:cubicBezTo>
                    <a:cubicBezTo>
                      <a:pt x="248565" y="37369"/>
                      <a:pt x="198563" y="57936"/>
                      <a:pt x="145392" y="57936"/>
                    </a:cubicBezTo>
                    <a:lnTo>
                      <a:pt x="145392" y="579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3308168" y="4136577"/>
                <a:ext cx="247168" cy="286683"/>
              </a:xfrm>
              <a:custGeom>
                <a:avLst/>
                <a:gdLst/>
                <a:ahLst/>
                <a:cxnLst/>
                <a:rect l="l" t="t" r="r" b="b"/>
                <a:pathLst>
                  <a:path w="247168" h="286683" extrusionOk="0">
                    <a:moveTo>
                      <a:pt x="247169" y="237247"/>
                    </a:moveTo>
                    <a:cubicBezTo>
                      <a:pt x="242839" y="236087"/>
                      <a:pt x="241876" y="236304"/>
                      <a:pt x="223668" y="236304"/>
                    </a:cubicBezTo>
                    <a:cubicBezTo>
                      <a:pt x="200931" y="236304"/>
                      <a:pt x="189148" y="208935"/>
                      <a:pt x="205054" y="192538"/>
                    </a:cubicBezTo>
                    <a:cubicBezTo>
                      <a:pt x="275538" y="119941"/>
                      <a:pt x="222517" y="739"/>
                      <a:pt x="124438" y="3"/>
                    </a:cubicBezTo>
                    <a:cubicBezTo>
                      <a:pt x="24746" y="-733"/>
                      <a:pt x="-28520" y="119715"/>
                      <a:pt x="42134" y="192557"/>
                    </a:cubicBezTo>
                    <a:cubicBezTo>
                      <a:pt x="58125" y="209020"/>
                      <a:pt x="46068" y="236304"/>
                      <a:pt x="23482" y="236304"/>
                    </a:cubicBezTo>
                    <a:lnTo>
                      <a:pt x="7368" y="236304"/>
                    </a:lnTo>
                    <a:cubicBezTo>
                      <a:pt x="5019" y="236304"/>
                      <a:pt x="2462" y="236587"/>
                      <a:pt x="0" y="237247"/>
                    </a:cubicBezTo>
                    <a:cubicBezTo>
                      <a:pt x="33473" y="269164"/>
                      <a:pt x="77182" y="286683"/>
                      <a:pt x="123589" y="286683"/>
                    </a:cubicBezTo>
                    <a:cubicBezTo>
                      <a:pt x="169996" y="286683"/>
                      <a:pt x="213705" y="269164"/>
                      <a:pt x="247169" y="237247"/>
                    </a:cubicBezTo>
                    <a:lnTo>
                      <a:pt x="247169" y="237247"/>
                    </a:lnTo>
                    <a:close/>
                    <a:moveTo>
                      <a:pt x="65804" y="169368"/>
                    </a:moveTo>
                    <a:cubicBezTo>
                      <a:pt x="35398" y="137867"/>
                      <a:pt x="35869" y="88554"/>
                      <a:pt x="65804" y="57637"/>
                    </a:cubicBezTo>
                    <a:cubicBezTo>
                      <a:pt x="69323" y="53996"/>
                      <a:pt x="74276" y="51901"/>
                      <a:pt x="79399" y="51901"/>
                    </a:cubicBezTo>
                    <a:lnTo>
                      <a:pt x="167770" y="51901"/>
                    </a:lnTo>
                    <a:cubicBezTo>
                      <a:pt x="172893" y="51901"/>
                      <a:pt x="177846" y="53996"/>
                      <a:pt x="181374" y="57637"/>
                    </a:cubicBezTo>
                    <a:cubicBezTo>
                      <a:pt x="211158" y="88403"/>
                      <a:pt x="211932" y="137697"/>
                      <a:pt x="181374" y="169368"/>
                    </a:cubicBezTo>
                    <a:cubicBezTo>
                      <a:pt x="177846" y="173009"/>
                      <a:pt x="172893" y="175104"/>
                      <a:pt x="167770" y="175104"/>
                    </a:cubicBezTo>
                    <a:lnTo>
                      <a:pt x="79399" y="175104"/>
                    </a:lnTo>
                    <a:cubicBezTo>
                      <a:pt x="74276" y="175104"/>
                      <a:pt x="69323" y="173009"/>
                      <a:pt x="65804" y="169368"/>
                    </a:cubicBezTo>
                    <a:lnTo>
                      <a:pt x="65804" y="16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1" name="Google Shape;481;p47"/>
            <p:cNvSpPr/>
            <p:nvPr/>
          </p:nvSpPr>
          <p:spPr>
            <a:xfrm>
              <a:off x="3372584" y="4209707"/>
              <a:ext cx="118358" cy="80757"/>
            </a:xfrm>
            <a:custGeom>
              <a:avLst/>
              <a:gdLst/>
              <a:ahLst/>
              <a:cxnLst/>
              <a:rect l="l" t="t" r="r" b="b"/>
              <a:pathLst>
                <a:path w="118359" h="80757" extrusionOk="0">
                  <a:moveTo>
                    <a:pt x="104307" y="2142"/>
                  </a:moveTo>
                  <a:cubicBezTo>
                    <a:pt x="103694" y="1415"/>
                    <a:pt x="103052" y="708"/>
                    <a:pt x="102401" y="0"/>
                  </a:cubicBezTo>
                  <a:lnTo>
                    <a:pt x="15955" y="0"/>
                  </a:lnTo>
                  <a:cubicBezTo>
                    <a:pt x="15304" y="698"/>
                    <a:pt x="14662" y="1415"/>
                    <a:pt x="14049" y="2142"/>
                  </a:cubicBezTo>
                  <a:cubicBezTo>
                    <a:pt x="-4838" y="24378"/>
                    <a:pt x="-4527" y="56747"/>
                    <a:pt x="14049" y="78616"/>
                  </a:cubicBezTo>
                  <a:cubicBezTo>
                    <a:pt x="14662" y="79333"/>
                    <a:pt x="15304" y="80050"/>
                    <a:pt x="15955" y="80757"/>
                  </a:cubicBezTo>
                  <a:lnTo>
                    <a:pt x="102401" y="80757"/>
                  </a:lnTo>
                  <a:cubicBezTo>
                    <a:pt x="103052" y="80059"/>
                    <a:pt x="103694" y="79342"/>
                    <a:pt x="104307" y="78616"/>
                  </a:cubicBezTo>
                  <a:cubicBezTo>
                    <a:pt x="122996" y="56606"/>
                    <a:pt x="123091" y="24246"/>
                    <a:pt x="104307" y="2142"/>
                  </a:cubicBezTo>
                  <a:lnTo>
                    <a:pt x="104307" y="21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47"/>
          <p:cNvGrpSpPr/>
          <p:nvPr/>
        </p:nvGrpSpPr>
        <p:grpSpPr>
          <a:xfrm>
            <a:off x="6667353" y="3092802"/>
            <a:ext cx="266550" cy="269864"/>
            <a:chOff x="3256638" y="5023388"/>
            <a:chExt cx="357836" cy="362282"/>
          </a:xfrm>
        </p:grpSpPr>
        <p:grpSp>
          <p:nvGrpSpPr>
            <p:cNvPr id="483" name="Google Shape;483;p47"/>
            <p:cNvGrpSpPr/>
            <p:nvPr/>
          </p:nvGrpSpPr>
          <p:grpSpPr>
            <a:xfrm>
              <a:off x="3256638" y="5023388"/>
              <a:ext cx="357836" cy="362282"/>
              <a:chOff x="3256612" y="5023391"/>
              <a:chExt cx="357833" cy="362282"/>
            </a:xfrm>
          </p:grpSpPr>
          <p:sp>
            <p:nvSpPr>
              <p:cNvPr id="484" name="Google Shape;484;p47"/>
              <p:cNvSpPr/>
              <p:nvPr/>
            </p:nvSpPr>
            <p:spPr>
              <a:xfrm>
                <a:off x="3256612" y="5062975"/>
                <a:ext cx="187348" cy="113213"/>
              </a:xfrm>
              <a:custGeom>
                <a:avLst/>
                <a:gdLst/>
                <a:ahLst/>
                <a:cxnLst/>
                <a:rect l="l" t="t" r="r" b="b"/>
                <a:pathLst>
                  <a:path w="187348" h="113213" extrusionOk="0">
                    <a:moveTo>
                      <a:pt x="146814" y="26185"/>
                    </a:moveTo>
                    <a:cubicBezTo>
                      <a:pt x="154436" y="25582"/>
                      <a:pt x="166248" y="24166"/>
                      <a:pt x="179296" y="20912"/>
                    </a:cubicBezTo>
                    <a:cubicBezTo>
                      <a:pt x="184985" y="19496"/>
                      <a:pt x="188447" y="13741"/>
                      <a:pt x="187032" y="8053"/>
                    </a:cubicBezTo>
                    <a:cubicBezTo>
                      <a:pt x="185617" y="2364"/>
                      <a:pt x="179871" y="-1099"/>
                      <a:pt x="174173" y="317"/>
                    </a:cubicBezTo>
                    <a:cubicBezTo>
                      <a:pt x="162522" y="3213"/>
                      <a:pt x="151946" y="4477"/>
                      <a:pt x="145125" y="5015"/>
                    </a:cubicBezTo>
                    <a:cubicBezTo>
                      <a:pt x="85821" y="9751"/>
                      <a:pt x="32413" y="42384"/>
                      <a:pt x="1375" y="97376"/>
                    </a:cubicBezTo>
                    <a:cubicBezTo>
                      <a:pt x="-1512" y="102480"/>
                      <a:pt x="299" y="108962"/>
                      <a:pt x="5394" y="111839"/>
                    </a:cubicBezTo>
                    <a:cubicBezTo>
                      <a:pt x="10450" y="114707"/>
                      <a:pt x="16951" y="112952"/>
                      <a:pt x="19857" y="107820"/>
                    </a:cubicBezTo>
                    <a:cubicBezTo>
                      <a:pt x="47565" y="58743"/>
                      <a:pt x="94783" y="30355"/>
                      <a:pt x="146814" y="26185"/>
                    </a:cubicBezTo>
                    <a:lnTo>
                      <a:pt x="146814" y="261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3461866" y="5023391"/>
                <a:ext cx="46176" cy="44796"/>
              </a:xfrm>
              <a:custGeom>
                <a:avLst/>
                <a:gdLst/>
                <a:ahLst/>
                <a:cxnLst/>
                <a:rect l="l" t="t" r="r" b="b"/>
                <a:pathLst>
                  <a:path w="46176" h="44796" extrusionOk="0">
                    <a:moveTo>
                      <a:pt x="16270" y="43165"/>
                    </a:moveTo>
                    <a:cubicBezTo>
                      <a:pt x="27883" y="35844"/>
                      <a:pt x="37336" y="26900"/>
                      <a:pt x="44337" y="16579"/>
                    </a:cubicBezTo>
                    <a:cubicBezTo>
                      <a:pt x="47639" y="11730"/>
                      <a:pt x="46375" y="5136"/>
                      <a:pt x="41525" y="1834"/>
                    </a:cubicBezTo>
                    <a:cubicBezTo>
                      <a:pt x="36676" y="-1459"/>
                      <a:pt x="30082" y="-195"/>
                      <a:pt x="26789" y="4645"/>
                    </a:cubicBezTo>
                    <a:cubicBezTo>
                      <a:pt x="21430" y="12532"/>
                      <a:pt x="14091" y="19438"/>
                      <a:pt x="4958" y="25193"/>
                    </a:cubicBezTo>
                    <a:cubicBezTo>
                      <a:pt x="5" y="28316"/>
                      <a:pt x="-1495" y="34872"/>
                      <a:pt x="1637" y="39835"/>
                    </a:cubicBezTo>
                    <a:cubicBezTo>
                      <a:pt x="4732" y="44760"/>
                      <a:pt x="11260" y="46307"/>
                      <a:pt x="16270" y="43165"/>
                    </a:cubicBezTo>
                    <a:lnTo>
                      <a:pt x="16270" y="431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3362113" y="5212565"/>
                <a:ext cx="81537" cy="81545"/>
              </a:xfrm>
              <a:custGeom>
                <a:avLst/>
                <a:gdLst/>
                <a:ahLst/>
                <a:cxnLst/>
                <a:rect l="l" t="t" r="r" b="b"/>
                <a:pathLst>
                  <a:path w="81537" h="81545" extrusionOk="0">
                    <a:moveTo>
                      <a:pt x="61285" y="31563"/>
                    </a:moveTo>
                    <a:cubicBezTo>
                      <a:pt x="61285" y="23175"/>
                      <a:pt x="70267" y="18657"/>
                      <a:pt x="77031" y="22119"/>
                    </a:cubicBezTo>
                    <a:cubicBezTo>
                      <a:pt x="65625" y="52"/>
                      <a:pt x="37511" y="-6722"/>
                      <a:pt x="17434" y="7364"/>
                    </a:cubicBezTo>
                    <a:cubicBezTo>
                      <a:pt x="23501" y="6798"/>
                      <a:pt x="29020" y="11590"/>
                      <a:pt x="29020" y="17949"/>
                    </a:cubicBezTo>
                    <a:cubicBezTo>
                      <a:pt x="29020" y="23468"/>
                      <a:pt x="24708" y="28562"/>
                      <a:pt x="18114" y="28562"/>
                    </a:cubicBezTo>
                    <a:cubicBezTo>
                      <a:pt x="12246" y="28562"/>
                      <a:pt x="7500" y="23808"/>
                      <a:pt x="7500" y="17949"/>
                    </a:cubicBezTo>
                    <a:cubicBezTo>
                      <a:pt x="7500" y="17694"/>
                      <a:pt x="7510" y="17430"/>
                      <a:pt x="7529" y="17185"/>
                    </a:cubicBezTo>
                    <a:cubicBezTo>
                      <a:pt x="2783" y="23845"/>
                      <a:pt x="0" y="31987"/>
                      <a:pt x="0" y="40770"/>
                    </a:cubicBezTo>
                    <a:cubicBezTo>
                      <a:pt x="0" y="63252"/>
                      <a:pt x="18284" y="81545"/>
                      <a:pt x="40766" y="81545"/>
                    </a:cubicBezTo>
                    <a:cubicBezTo>
                      <a:pt x="64663" y="81545"/>
                      <a:pt x="83625" y="60941"/>
                      <a:pt x="81352" y="36902"/>
                    </a:cubicBezTo>
                    <a:cubicBezTo>
                      <a:pt x="76069" y="46025"/>
                      <a:pt x="61285" y="42695"/>
                      <a:pt x="61285" y="31563"/>
                    </a:cubicBezTo>
                    <a:lnTo>
                      <a:pt x="61285" y="31563"/>
                    </a:lnTo>
                    <a:close/>
                    <a:moveTo>
                      <a:pt x="36982" y="64460"/>
                    </a:moveTo>
                    <a:cubicBezTo>
                      <a:pt x="31124" y="64460"/>
                      <a:pt x="26369" y="59705"/>
                      <a:pt x="26369" y="53846"/>
                    </a:cubicBezTo>
                    <a:cubicBezTo>
                      <a:pt x="26369" y="48280"/>
                      <a:pt x="30718" y="43233"/>
                      <a:pt x="37275" y="43233"/>
                    </a:cubicBezTo>
                    <a:cubicBezTo>
                      <a:pt x="43133" y="43233"/>
                      <a:pt x="47888" y="47978"/>
                      <a:pt x="47888" y="53846"/>
                    </a:cubicBezTo>
                    <a:cubicBezTo>
                      <a:pt x="47898" y="59356"/>
                      <a:pt x="43596" y="64460"/>
                      <a:pt x="36982" y="64460"/>
                    </a:cubicBezTo>
                    <a:lnTo>
                      <a:pt x="36982" y="644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3288503" y="5023398"/>
                <a:ext cx="298478" cy="362275"/>
              </a:xfrm>
              <a:custGeom>
                <a:avLst/>
                <a:gdLst/>
                <a:ahLst/>
                <a:cxnLst/>
                <a:rect l="l" t="t" r="r" b="b"/>
                <a:pathLst>
                  <a:path w="298478" h="362275" extrusionOk="0">
                    <a:moveTo>
                      <a:pt x="256748" y="249947"/>
                    </a:moveTo>
                    <a:cubicBezTo>
                      <a:pt x="248437" y="245079"/>
                      <a:pt x="226662" y="228380"/>
                      <a:pt x="225823" y="209861"/>
                    </a:cubicBezTo>
                    <a:cubicBezTo>
                      <a:pt x="225266" y="197710"/>
                      <a:pt x="233710" y="185322"/>
                      <a:pt x="250909" y="173039"/>
                    </a:cubicBezTo>
                    <a:cubicBezTo>
                      <a:pt x="297410" y="139821"/>
                      <a:pt x="301656" y="70668"/>
                      <a:pt x="297033" y="18496"/>
                    </a:cubicBezTo>
                    <a:cubicBezTo>
                      <a:pt x="295137" y="-2816"/>
                      <a:pt x="265786" y="-7043"/>
                      <a:pt x="257890" y="12845"/>
                    </a:cubicBezTo>
                    <a:cubicBezTo>
                      <a:pt x="229917" y="83281"/>
                      <a:pt x="150490" y="96989"/>
                      <a:pt x="117640" y="99612"/>
                    </a:cubicBezTo>
                    <a:cubicBezTo>
                      <a:pt x="47137" y="105244"/>
                      <a:pt x="900" y="165190"/>
                      <a:pt x="13" y="228748"/>
                    </a:cubicBezTo>
                    <a:cubicBezTo>
                      <a:pt x="-1194" y="314402"/>
                      <a:pt x="81195" y="381914"/>
                      <a:pt x="168500" y="357064"/>
                    </a:cubicBezTo>
                    <a:cubicBezTo>
                      <a:pt x="214813" y="343885"/>
                      <a:pt x="249654" y="308270"/>
                      <a:pt x="261683" y="261778"/>
                    </a:cubicBezTo>
                    <a:cubicBezTo>
                      <a:pt x="262862" y="257183"/>
                      <a:pt x="260843" y="252344"/>
                      <a:pt x="256748" y="249947"/>
                    </a:cubicBezTo>
                    <a:lnTo>
                      <a:pt x="256748" y="249947"/>
                    </a:lnTo>
                    <a:close/>
                    <a:moveTo>
                      <a:pt x="114385" y="291930"/>
                    </a:moveTo>
                    <a:cubicBezTo>
                      <a:pt x="80205" y="291930"/>
                      <a:pt x="52392" y="264118"/>
                      <a:pt x="52392" y="229928"/>
                    </a:cubicBezTo>
                    <a:cubicBezTo>
                      <a:pt x="52392" y="195747"/>
                      <a:pt x="80205" y="167935"/>
                      <a:pt x="114385" y="167935"/>
                    </a:cubicBezTo>
                    <a:cubicBezTo>
                      <a:pt x="148575" y="167935"/>
                      <a:pt x="176387" y="195747"/>
                      <a:pt x="176387" y="229928"/>
                    </a:cubicBezTo>
                    <a:cubicBezTo>
                      <a:pt x="176378" y="264118"/>
                      <a:pt x="148565" y="291930"/>
                      <a:pt x="114385" y="291930"/>
                    </a:cubicBezTo>
                    <a:lnTo>
                      <a:pt x="114385" y="2919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3570973" y="5245182"/>
                <a:ext cx="43472" cy="94184"/>
              </a:xfrm>
              <a:custGeom>
                <a:avLst/>
                <a:gdLst/>
                <a:ahLst/>
                <a:cxnLst/>
                <a:rect l="l" t="t" r="r" b="b"/>
                <a:pathLst>
                  <a:path w="43472" h="94184" extrusionOk="0">
                    <a:moveTo>
                      <a:pt x="35516" y="342"/>
                    </a:moveTo>
                    <a:cubicBezTo>
                      <a:pt x="29837" y="-1130"/>
                      <a:pt x="24044" y="2286"/>
                      <a:pt x="22582" y="7956"/>
                    </a:cubicBezTo>
                    <a:cubicBezTo>
                      <a:pt x="11525" y="50674"/>
                      <a:pt x="9666" y="60853"/>
                      <a:pt x="1034" y="79024"/>
                    </a:cubicBezTo>
                    <a:cubicBezTo>
                      <a:pt x="-2306" y="86071"/>
                      <a:pt x="2855" y="94185"/>
                      <a:pt x="10619" y="94185"/>
                    </a:cubicBezTo>
                    <a:cubicBezTo>
                      <a:pt x="14591" y="94185"/>
                      <a:pt x="18403" y="91939"/>
                      <a:pt x="20214" y="88109"/>
                    </a:cubicBezTo>
                    <a:cubicBezTo>
                      <a:pt x="29837" y="67816"/>
                      <a:pt x="32092" y="55901"/>
                      <a:pt x="43130" y="13267"/>
                    </a:cubicBezTo>
                    <a:cubicBezTo>
                      <a:pt x="44602" y="7606"/>
                      <a:pt x="41196" y="1814"/>
                      <a:pt x="35516" y="342"/>
                    </a:cubicBezTo>
                    <a:lnTo>
                      <a:pt x="35516" y="3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9" name="Google Shape;489;p47"/>
            <p:cNvSpPr/>
            <p:nvPr/>
          </p:nvSpPr>
          <p:spPr>
            <a:xfrm>
              <a:off x="3539235" y="5353937"/>
              <a:ext cx="30360" cy="31525"/>
            </a:xfrm>
            <a:custGeom>
              <a:avLst/>
              <a:gdLst/>
              <a:ahLst/>
              <a:cxnLst/>
              <a:rect l="l" t="t" r="r" b="b"/>
              <a:pathLst>
                <a:path w="30360" h="31525" extrusionOk="0">
                  <a:moveTo>
                    <a:pt x="26461" y="2392"/>
                  </a:moveTo>
                  <a:cubicBezTo>
                    <a:pt x="21923" y="-1315"/>
                    <a:pt x="15243" y="-636"/>
                    <a:pt x="11536" y="3893"/>
                  </a:cubicBezTo>
                  <a:cubicBezTo>
                    <a:pt x="8819" y="7213"/>
                    <a:pt x="5941" y="10468"/>
                    <a:pt x="2960" y="13572"/>
                  </a:cubicBezTo>
                  <a:cubicBezTo>
                    <a:pt x="-3531" y="20346"/>
                    <a:pt x="1385" y="31526"/>
                    <a:pt x="10621" y="31526"/>
                  </a:cubicBezTo>
                  <a:cubicBezTo>
                    <a:pt x="13413" y="31526"/>
                    <a:pt x="16206" y="30431"/>
                    <a:pt x="18281" y="28252"/>
                  </a:cubicBezTo>
                  <a:cubicBezTo>
                    <a:pt x="21640" y="24742"/>
                    <a:pt x="24895" y="21072"/>
                    <a:pt x="27961" y="17317"/>
                  </a:cubicBezTo>
                  <a:cubicBezTo>
                    <a:pt x="31678" y="12799"/>
                    <a:pt x="30999" y="6110"/>
                    <a:pt x="26461" y="2392"/>
                  </a:cubicBezTo>
                  <a:lnTo>
                    <a:pt x="26461" y="2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47"/>
          <p:cNvGrpSpPr/>
          <p:nvPr/>
        </p:nvGrpSpPr>
        <p:grpSpPr>
          <a:xfrm>
            <a:off x="2157502" y="3084896"/>
            <a:ext cx="269852" cy="269836"/>
            <a:chOff x="3256358" y="5910204"/>
            <a:chExt cx="362274" cy="362243"/>
          </a:xfrm>
        </p:grpSpPr>
        <p:sp>
          <p:nvSpPr>
            <p:cNvPr id="491" name="Google Shape;491;p47"/>
            <p:cNvSpPr/>
            <p:nvPr/>
          </p:nvSpPr>
          <p:spPr>
            <a:xfrm>
              <a:off x="3256358" y="5926295"/>
              <a:ext cx="362274" cy="330051"/>
            </a:xfrm>
            <a:custGeom>
              <a:avLst/>
              <a:gdLst/>
              <a:ahLst/>
              <a:cxnLst/>
              <a:rect l="l" t="t" r="r" b="b"/>
              <a:pathLst>
                <a:path w="362266" h="330053" extrusionOk="0">
                  <a:moveTo>
                    <a:pt x="345400" y="168229"/>
                  </a:moveTo>
                  <a:cubicBezTo>
                    <a:pt x="358429" y="169390"/>
                    <a:pt x="366882" y="154889"/>
                    <a:pt x="359552" y="144087"/>
                  </a:cubicBezTo>
                  <a:cubicBezTo>
                    <a:pt x="332532" y="104322"/>
                    <a:pt x="288002" y="79849"/>
                    <a:pt x="239670" y="78311"/>
                  </a:cubicBezTo>
                  <a:cubicBezTo>
                    <a:pt x="246312" y="54744"/>
                    <a:pt x="258652" y="34866"/>
                    <a:pt x="266039" y="24366"/>
                  </a:cubicBezTo>
                  <a:cubicBezTo>
                    <a:pt x="273549" y="13686"/>
                    <a:pt x="265265" y="-909"/>
                    <a:pt x="252218" y="44"/>
                  </a:cubicBezTo>
                  <a:cubicBezTo>
                    <a:pt x="204028" y="3582"/>
                    <a:pt x="160686" y="30102"/>
                    <a:pt x="135327" y="70990"/>
                  </a:cubicBezTo>
                  <a:cubicBezTo>
                    <a:pt x="118242" y="53471"/>
                    <a:pt x="107194" y="32847"/>
                    <a:pt x="101779" y="21168"/>
                  </a:cubicBezTo>
                  <a:cubicBezTo>
                    <a:pt x="96269" y="9299"/>
                    <a:pt x="79485" y="9233"/>
                    <a:pt x="73797" y="20979"/>
                  </a:cubicBezTo>
                  <a:cubicBezTo>
                    <a:pt x="52400" y="65235"/>
                    <a:pt x="54456" y="116001"/>
                    <a:pt x="76787" y="157682"/>
                  </a:cubicBezTo>
                  <a:cubicBezTo>
                    <a:pt x="53070" y="163720"/>
                    <a:pt x="29682" y="162965"/>
                    <a:pt x="16870" y="161823"/>
                  </a:cubicBezTo>
                  <a:cubicBezTo>
                    <a:pt x="3841" y="160663"/>
                    <a:pt x="-4621" y="175163"/>
                    <a:pt x="2719" y="185956"/>
                  </a:cubicBezTo>
                  <a:cubicBezTo>
                    <a:pt x="30465" y="226797"/>
                    <a:pt x="75561" y="250223"/>
                    <a:pt x="122610" y="251723"/>
                  </a:cubicBezTo>
                  <a:cubicBezTo>
                    <a:pt x="115977" y="275280"/>
                    <a:pt x="103637" y="295168"/>
                    <a:pt x="96241" y="305687"/>
                  </a:cubicBezTo>
                  <a:cubicBezTo>
                    <a:pt x="88722" y="316385"/>
                    <a:pt x="97033" y="330961"/>
                    <a:pt x="110062" y="330009"/>
                  </a:cubicBezTo>
                  <a:cubicBezTo>
                    <a:pt x="158026" y="326489"/>
                    <a:pt x="201461" y="300149"/>
                    <a:pt x="226953" y="259063"/>
                  </a:cubicBezTo>
                  <a:cubicBezTo>
                    <a:pt x="244038" y="276582"/>
                    <a:pt x="255086" y="297215"/>
                    <a:pt x="260501" y="308885"/>
                  </a:cubicBezTo>
                  <a:cubicBezTo>
                    <a:pt x="266011" y="320744"/>
                    <a:pt x="282794" y="320829"/>
                    <a:pt x="288483" y="309074"/>
                  </a:cubicBezTo>
                  <a:cubicBezTo>
                    <a:pt x="309795" y="264988"/>
                    <a:pt x="307918" y="214222"/>
                    <a:pt x="285493" y="172371"/>
                  </a:cubicBezTo>
                  <a:cubicBezTo>
                    <a:pt x="309192" y="166342"/>
                    <a:pt x="332579" y="167088"/>
                    <a:pt x="345400" y="168229"/>
                  </a:cubicBezTo>
                  <a:lnTo>
                    <a:pt x="345400" y="1682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3256379" y="5910204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42"/>
                    <a:pt x="4302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3266841" y="6007838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0" y="10614"/>
                  </a:move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49" y="0"/>
                    <a:pt x="0" y="5038"/>
                    <a:pt x="0" y="10614"/>
                  </a:cubicBezTo>
                  <a:lnTo>
                    <a:pt x="0" y="106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3297966" y="620213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4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4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256366" y="6251213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85"/>
                    <a:pt x="17208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3597089" y="625122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9" y="505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3472722" y="623512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11" y="21227"/>
                    <a:pt x="10906" y="21227"/>
                  </a:cubicBezTo>
                  <a:cubicBezTo>
                    <a:pt x="16774" y="21227"/>
                    <a:pt x="21520" y="16472"/>
                    <a:pt x="21520" y="10614"/>
                  </a:cubicBezTo>
                  <a:cubicBezTo>
                    <a:pt x="21520" y="5076"/>
                    <a:pt x="17199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3546986" y="5910231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5085"/>
                    <a:pt x="17199" y="0"/>
                    <a:pt x="10614" y="0"/>
                  </a:cubicBez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3575941" y="597603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51"/>
                    <a:pt x="431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47"/>
          <p:cNvGrpSpPr/>
          <p:nvPr/>
        </p:nvGrpSpPr>
        <p:grpSpPr>
          <a:xfrm>
            <a:off x="6667353" y="1365763"/>
            <a:ext cx="269861" cy="268642"/>
            <a:chOff x="3256333" y="6797093"/>
            <a:chExt cx="362285" cy="360644"/>
          </a:xfrm>
        </p:grpSpPr>
        <p:sp>
          <p:nvSpPr>
            <p:cNvPr id="501" name="Google Shape;501;p47"/>
            <p:cNvSpPr/>
            <p:nvPr/>
          </p:nvSpPr>
          <p:spPr>
            <a:xfrm>
              <a:off x="3256333" y="6916968"/>
              <a:ext cx="106873" cy="147421"/>
            </a:xfrm>
            <a:custGeom>
              <a:avLst/>
              <a:gdLst/>
              <a:ahLst/>
              <a:cxnLst/>
              <a:rect l="l" t="t" r="r" b="b"/>
              <a:pathLst>
                <a:path w="106871" h="147420" extrusionOk="0">
                  <a:moveTo>
                    <a:pt x="0" y="126203"/>
                  </a:moveTo>
                  <a:cubicBezTo>
                    <a:pt x="0" y="137920"/>
                    <a:pt x="9500" y="147420"/>
                    <a:pt x="21208" y="147420"/>
                  </a:cubicBezTo>
                  <a:lnTo>
                    <a:pt x="42228" y="147420"/>
                  </a:lnTo>
                  <a:lnTo>
                    <a:pt x="42228" y="120900"/>
                  </a:lnTo>
                  <a:cubicBezTo>
                    <a:pt x="42228" y="87748"/>
                    <a:pt x="78437" y="67097"/>
                    <a:pt x="106872" y="83871"/>
                  </a:cubicBezTo>
                  <a:lnTo>
                    <a:pt x="106872" y="0"/>
                  </a:lnTo>
                  <a:lnTo>
                    <a:pt x="1472" y="75748"/>
                  </a:lnTo>
                  <a:cubicBezTo>
                    <a:pt x="547" y="76408"/>
                    <a:pt x="0" y="77484"/>
                    <a:pt x="0" y="78616"/>
                  </a:cubicBezTo>
                  <a:lnTo>
                    <a:pt x="0" y="1262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3511745" y="6916968"/>
              <a:ext cx="106873" cy="147411"/>
            </a:xfrm>
            <a:custGeom>
              <a:avLst/>
              <a:gdLst/>
              <a:ahLst/>
              <a:cxnLst/>
              <a:rect l="l" t="t" r="r" b="b"/>
              <a:pathLst>
                <a:path w="106871" h="147410" extrusionOk="0">
                  <a:moveTo>
                    <a:pt x="0" y="0"/>
                  </a:moveTo>
                  <a:lnTo>
                    <a:pt x="0" y="83871"/>
                  </a:lnTo>
                  <a:cubicBezTo>
                    <a:pt x="6189" y="80220"/>
                    <a:pt x="13378" y="78088"/>
                    <a:pt x="21048" y="77965"/>
                  </a:cubicBezTo>
                  <a:cubicBezTo>
                    <a:pt x="45020" y="77607"/>
                    <a:pt x="64644" y="97579"/>
                    <a:pt x="64644" y="121551"/>
                  </a:cubicBezTo>
                  <a:lnTo>
                    <a:pt x="64644" y="147411"/>
                  </a:lnTo>
                  <a:lnTo>
                    <a:pt x="85663" y="147411"/>
                  </a:lnTo>
                  <a:cubicBezTo>
                    <a:pt x="97381" y="147411"/>
                    <a:pt x="106871" y="137911"/>
                    <a:pt x="106871" y="126193"/>
                  </a:cubicBezTo>
                  <a:lnTo>
                    <a:pt x="106871" y="78606"/>
                  </a:lnTo>
                  <a:cubicBezTo>
                    <a:pt x="106871" y="77465"/>
                    <a:pt x="106324" y="76399"/>
                    <a:pt x="105400" y="757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384436" y="6797093"/>
              <a:ext cx="106081" cy="267304"/>
            </a:xfrm>
            <a:custGeom>
              <a:avLst/>
              <a:gdLst/>
              <a:ahLst/>
              <a:cxnLst/>
              <a:rect l="l" t="t" r="r" b="b"/>
              <a:pathLst>
                <a:path w="106079" h="267301" extrusionOk="0">
                  <a:moveTo>
                    <a:pt x="53039" y="0"/>
                  </a:moveTo>
                  <a:cubicBezTo>
                    <a:pt x="50209" y="0"/>
                    <a:pt x="49332" y="1510"/>
                    <a:pt x="45190" y="5868"/>
                  </a:cubicBezTo>
                  <a:cubicBezTo>
                    <a:pt x="16019" y="36482"/>
                    <a:pt x="0" y="76616"/>
                    <a:pt x="0" y="118806"/>
                  </a:cubicBezTo>
                  <a:lnTo>
                    <a:pt x="0" y="267302"/>
                  </a:lnTo>
                  <a:lnTo>
                    <a:pt x="106079" y="267302"/>
                  </a:lnTo>
                  <a:lnTo>
                    <a:pt x="106079" y="118806"/>
                  </a:lnTo>
                  <a:cubicBezTo>
                    <a:pt x="106079" y="76691"/>
                    <a:pt x="90116" y="36539"/>
                    <a:pt x="60889" y="5868"/>
                  </a:cubicBezTo>
                  <a:cubicBezTo>
                    <a:pt x="56794" y="1566"/>
                    <a:pt x="55851" y="0"/>
                    <a:pt x="53039" y="0"/>
                  </a:cubicBezTo>
                  <a:lnTo>
                    <a:pt x="53039" y="0"/>
                  </a:lnTo>
                  <a:close/>
                  <a:moveTo>
                    <a:pt x="63653" y="227555"/>
                  </a:moveTo>
                  <a:cubicBezTo>
                    <a:pt x="63653" y="233414"/>
                    <a:pt x="58898" y="238169"/>
                    <a:pt x="53039" y="238169"/>
                  </a:cubicBezTo>
                  <a:cubicBezTo>
                    <a:pt x="47181" y="238169"/>
                    <a:pt x="42426" y="233414"/>
                    <a:pt x="42426" y="227555"/>
                  </a:cubicBezTo>
                  <a:lnTo>
                    <a:pt x="42426" y="186072"/>
                  </a:lnTo>
                  <a:cubicBezTo>
                    <a:pt x="42426" y="180204"/>
                    <a:pt x="47181" y="175459"/>
                    <a:pt x="53039" y="175459"/>
                  </a:cubicBezTo>
                  <a:cubicBezTo>
                    <a:pt x="58898" y="175459"/>
                    <a:pt x="63653" y="180204"/>
                    <a:pt x="63653" y="186072"/>
                  </a:cubicBezTo>
                  <a:lnTo>
                    <a:pt x="63653" y="2275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3319798" y="7016168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319799" y="7085602"/>
              <a:ext cx="43417" cy="72135"/>
            </a:xfrm>
            <a:custGeom>
              <a:avLst/>
              <a:gdLst/>
              <a:ahLst/>
              <a:cxnLst/>
              <a:rect l="l" t="t" r="r" b="b"/>
              <a:pathLst>
                <a:path w="43416" h="72134" extrusionOk="0">
                  <a:moveTo>
                    <a:pt x="0" y="23963"/>
                  </a:moveTo>
                  <a:cubicBezTo>
                    <a:pt x="0" y="37454"/>
                    <a:pt x="4623" y="50700"/>
                    <a:pt x="13029" y="61247"/>
                  </a:cubicBezTo>
                  <a:lnTo>
                    <a:pt x="21708" y="72135"/>
                  </a:lnTo>
                  <a:lnTo>
                    <a:pt x="30378" y="61247"/>
                  </a:lnTo>
                  <a:cubicBezTo>
                    <a:pt x="38784" y="50700"/>
                    <a:pt x="43416" y="37454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511715" y="7016125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511685" y="7085559"/>
              <a:ext cx="43417" cy="72144"/>
            </a:xfrm>
            <a:custGeom>
              <a:avLst/>
              <a:gdLst/>
              <a:ahLst/>
              <a:cxnLst/>
              <a:rect l="l" t="t" r="r" b="b"/>
              <a:pathLst>
                <a:path w="43416" h="72144" extrusionOk="0">
                  <a:moveTo>
                    <a:pt x="0" y="23972"/>
                  </a:moveTo>
                  <a:cubicBezTo>
                    <a:pt x="0" y="37464"/>
                    <a:pt x="4632" y="50709"/>
                    <a:pt x="13038" y="61257"/>
                  </a:cubicBezTo>
                  <a:lnTo>
                    <a:pt x="21708" y="72144"/>
                  </a:lnTo>
                  <a:cubicBezTo>
                    <a:pt x="31095" y="60361"/>
                    <a:pt x="43416" y="47662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47"/>
          <p:cNvGrpSpPr/>
          <p:nvPr/>
        </p:nvGrpSpPr>
        <p:grpSpPr>
          <a:xfrm>
            <a:off x="8313677" y="3958830"/>
            <a:ext cx="455733" cy="748254"/>
            <a:chOff x="687582" y="2156361"/>
            <a:chExt cx="455733" cy="748254"/>
          </a:xfrm>
        </p:grpSpPr>
        <p:sp>
          <p:nvSpPr>
            <p:cNvPr id="509" name="Google Shape;509;p47"/>
            <p:cNvSpPr/>
            <p:nvPr/>
          </p:nvSpPr>
          <p:spPr>
            <a:xfrm flipH="1">
              <a:off x="687582" y="273324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 flipH="1">
              <a:off x="971948" y="2156361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7915045" y="444674"/>
            <a:ext cx="398632" cy="326400"/>
            <a:chOff x="7935710" y="1556302"/>
            <a:chExt cx="398632" cy="326400"/>
          </a:xfrm>
        </p:grpSpPr>
        <p:sp>
          <p:nvSpPr>
            <p:cNvPr id="512" name="Google Shape;512;p47"/>
            <p:cNvSpPr/>
            <p:nvPr/>
          </p:nvSpPr>
          <p:spPr>
            <a:xfrm rot="4503076">
              <a:off x="7959495" y="1563510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8169942" y="17183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52" name="Google Shape;325;p39">
            <a:extLst>
              <a:ext uri="{FF2B5EF4-FFF2-40B4-BE49-F238E27FC236}">
                <a16:creationId xmlns:a16="http://schemas.microsoft.com/office/drawing/2014/main" id="{3B78DD7A-7943-42EB-ADD1-63DF3E78B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39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Состав команды и роли</a:t>
            </a:r>
            <a:endParaRPr sz="2400" b="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Google Shape;471;p47">
            <a:extLst>
              <a:ext uri="{FF2B5EF4-FFF2-40B4-BE49-F238E27FC236}">
                <a16:creationId xmlns:a16="http://schemas.microsoft.com/office/drawing/2014/main" id="{6ACC88B0-5B1E-4EA3-BED2-0DC59650798F}"/>
              </a:ext>
            </a:extLst>
          </p:cNvPr>
          <p:cNvSpPr txBox="1">
            <a:spLocks/>
          </p:cNvSpPr>
          <p:nvPr/>
        </p:nvSpPr>
        <p:spPr>
          <a:xfrm>
            <a:off x="1078326" y="3507348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Божина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Д. В.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4" name="Google Shape;471;p47">
            <a:extLst>
              <a:ext uri="{FF2B5EF4-FFF2-40B4-BE49-F238E27FC236}">
                <a16:creationId xmlns:a16="http://schemas.microsoft.com/office/drawing/2014/main" id="{1A20457D-844B-4E25-A21F-C49A0C2B4334}"/>
              </a:ext>
            </a:extLst>
          </p:cNvPr>
          <p:cNvSpPr txBox="1">
            <a:spLocks/>
          </p:cNvSpPr>
          <p:nvPr/>
        </p:nvSpPr>
        <p:spPr>
          <a:xfrm>
            <a:off x="5408530" y="1760695"/>
            <a:ext cx="2961270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Антонов Н. М.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Программист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физик</a:t>
            </a:r>
          </a:p>
        </p:txBody>
      </p:sp>
      <p:sp>
        <p:nvSpPr>
          <p:cNvPr id="67" name="Google Shape;471;p47">
            <a:extLst>
              <a:ext uri="{FF2B5EF4-FFF2-40B4-BE49-F238E27FC236}">
                <a16:creationId xmlns:a16="http://schemas.microsoft.com/office/drawing/2014/main" id="{E451BD0F-CA06-456F-A0AD-4F7E350E1D56}"/>
              </a:ext>
            </a:extLst>
          </p:cNvPr>
          <p:cNvSpPr txBox="1">
            <a:spLocks/>
          </p:cNvSpPr>
          <p:nvPr/>
        </p:nvSpPr>
        <p:spPr>
          <a:xfrm>
            <a:off x="5552930" y="3524023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Лапшина М. Р.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8EB2573B-FADA-4D01-9FE6-540A18E5DBA6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2"/>
          <p:cNvGrpSpPr/>
          <p:nvPr/>
        </p:nvGrpSpPr>
        <p:grpSpPr>
          <a:xfrm>
            <a:off x="8450724" y="206221"/>
            <a:ext cx="502547" cy="485952"/>
            <a:chOff x="5880568" y="687113"/>
            <a:chExt cx="502547" cy="485952"/>
          </a:xfrm>
        </p:grpSpPr>
        <p:sp>
          <p:nvSpPr>
            <p:cNvPr id="660" name="Google Shape;660;p52"/>
            <p:cNvSpPr/>
            <p:nvPr/>
          </p:nvSpPr>
          <p:spPr>
            <a:xfrm>
              <a:off x="6068586" y="687113"/>
              <a:ext cx="314530" cy="31453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5880568" y="100169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662" name="Google Shape;662;p52"/>
          <p:cNvSpPr/>
          <p:nvPr/>
        </p:nvSpPr>
        <p:spPr>
          <a:xfrm rot="4503076">
            <a:off x="85984" y="4407304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B207C-1A14-4669-810E-7229F1D73E50}"/>
              </a:ext>
            </a:extLst>
          </p:cNvPr>
          <p:cNvSpPr txBox="1"/>
          <p:nvPr/>
        </p:nvSpPr>
        <p:spPr>
          <a:xfrm>
            <a:off x="3708193" y="174299"/>
            <a:ext cx="17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Введение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10C6493-EC30-40D9-B7C7-0FC09AA3FE4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3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1491FD-D20F-42DC-956D-E979C1453401}"/>
              </a:ext>
            </a:extLst>
          </p:cNvPr>
          <p:cNvGrpSpPr/>
          <p:nvPr/>
        </p:nvGrpSpPr>
        <p:grpSpPr>
          <a:xfrm>
            <a:off x="700280" y="692173"/>
            <a:ext cx="7743435" cy="4050224"/>
            <a:chOff x="780081" y="836908"/>
            <a:chExt cx="7583838" cy="405022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AD915DF-7288-465F-9E95-E685FBF2AD0F}"/>
                </a:ext>
              </a:extLst>
            </p:cNvPr>
            <p:cNvSpPr/>
            <p:nvPr/>
          </p:nvSpPr>
          <p:spPr>
            <a:xfrm>
              <a:off x="780081" y="836908"/>
              <a:ext cx="7583838" cy="405022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7DAB4-0E88-4D92-B51B-B2095CBBAC89}"/>
                </a:ext>
              </a:extLst>
            </p:cNvPr>
            <p:cNvSpPr txBox="1"/>
            <p:nvPr/>
          </p:nvSpPr>
          <p:spPr>
            <a:xfrm>
              <a:off x="946077" y="896684"/>
              <a:ext cx="7417842" cy="393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Цель: </a:t>
              </a:r>
              <a:r>
                <a:rPr lang="ru-RU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Изучить и смоделировать процесс запуска, полёта и выведения на орбиту аналога ракеты-носителя Atlas V, использованной для доставки марсохода на Марс.</a:t>
              </a:r>
            </a:p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Задачи: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Разработать математическую модель старта и полёта ракеты миссии «MF-RRE-1» от момента запуска до отделения второй ступени.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Реализовать математическую модель полёта ракеты в среде Python.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Учесть действие основных сил: тяги, гравитации и аэродинамического сопротивления.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Смоделировать траекторию полёта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Проанализировать результаты моделирования и оценить их физическую корректность.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Подготовить отчёт с описанием модели, методов расчёта и выводами.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918615D-8743-4202-BE03-05460C611BB5}"/>
              </a:ext>
            </a:extLst>
          </p:cNvPr>
          <p:cNvSpPr/>
          <p:nvPr/>
        </p:nvSpPr>
        <p:spPr>
          <a:xfrm>
            <a:off x="428462" y="1238359"/>
            <a:ext cx="4010397" cy="297833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79" name="Google Shape;679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0242" b="10242"/>
          <a:stretch/>
        </p:blipFill>
        <p:spPr>
          <a:xfrm>
            <a:off x="5229689" y="533875"/>
            <a:ext cx="3415798" cy="4075750"/>
          </a:xfrm>
          <a:prstGeom prst="rect">
            <a:avLst/>
          </a:prstGeom>
        </p:spPr>
      </p:pic>
      <p:sp>
        <p:nvSpPr>
          <p:cNvPr id="681" name="Google Shape;681;p54"/>
          <p:cNvSpPr txBox="1">
            <a:spLocks noGrp="1"/>
          </p:cNvSpPr>
          <p:nvPr>
            <p:ph type="subTitle" idx="1"/>
          </p:nvPr>
        </p:nvSpPr>
        <p:spPr>
          <a:xfrm>
            <a:off x="498513" y="1276118"/>
            <a:ext cx="3858774" cy="344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«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Марс-2020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 был разработан и реализован Национальным управлением по аэронавтике и исследованию космического пространства (NASA) в рамках программы Mars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Program при участии международных научных организаций. Миссия была запущена 30 июля 2020 года с помощью ракеты-носителя 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Atlas V 541 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за 204 дня перелёта успешно достигла Марса, совершив посадку в кратере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Езеро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18 февраля 2021 года.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5" name="Google Shape;685;p54"/>
          <p:cNvSpPr/>
          <p:nvPr/>
        </p:nvSpPr>
        <p:spPr>
          <a:xfrm rot="4503076">
            <a:off x="6079007" y="4815986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EE7E9-B9AC-467C-B092-32A0C8789B45}"/>
              </a:ext>
            </a:extLst>
          </p:cNvPr>
          <p:cNvSpPr txBox="1"/>
          <p:nvPr/>
        </p:nvSpPr>
        <p:spPr>
          <a:xfrm>
            <a:off x="498513" y="564741"/>
            <a:ext cx="38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миссии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BC017C2-BED0-4505-875B-2F21A34A72FA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4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679;p54">
            <a:extLst>
              <a:ext uri="{FF2B5EF4-FFF2-40B4-BE49-F238E27FC236}">
                <a16:creationId xmlns:a16="http://schemas.microsoft.com/office/drawing/2014/main" id="{E43308D3-3682-4EF2-AFFE-385CC4CDFF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4666" b="17642"/>
          <a:stretch/>
        </p:blipFill>
        <p:spPr>
          <a:xfrm>
            <a:off x="895184" y="602725"/>
            <a:ext cx="7353631" cy="17574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0" name="Google Shape;681;p54">
            <a:extLst>
              <a:ext uri="{FF2B5EF4-FFF2-40B4-BE49-F238E27FC236}">
                <a16:creationId xmlns:a16="http://schemas.microsoft.com/office/drawing/2014/main" id="{4333A8EB-AAE7-421F-9119-6797D8E69A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580" y="2783333"/>
            <a:ext cx="6768840" cy="1363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состав миссии вошёл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предназначенный для изучения поверхности Марса и поиска признаков древней жизни, а также вертолётный дрон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Ingenuity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начал работу на поверхности, собирая образцы и изучая геологию и климат планеты.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154FAB7-F861-44C6-9018-9CFA17ABD6EC}"/>
              </a:ext>
            </a:extLst>
          </p:cNvPr>
          <p:cNvSpPr/>
          <p:nvPr/>
        </p:nvSpPr>
        <p:spPr>
          <a:xfrm>
            <a:off x="1187580" y="2783333"/>
            <a:ext cx="6854942" cy="1172100"/>
          </a:xfrm>
          <a:prstGeom prst="roundRect">
            <a:avLst>
              <a:gd name="adj" fmla="val 18750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C62296-B30B-44E8-ACC9-37886817980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6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520F6C-2525-4362-B89A-369A06DA9DCF}"/>
              </a:ext>
            </a:extLst>
          </p:cNvPr>
          <p:cNvSpPr/>
          <p:nvPr/>
        </p:nvSpPr>
        <p:spPr>
          <a:xfrm>
            <a:off x="1048718" y="1265693"/>
            <a:ext cx="7046564" cy="3519057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4D11B-F977-4AD6-843B-EE285F715A8E}"/>
              </a:ext>
            </a:extLst>
          </p:cNvPr>
          <p:cNvSpPr txBox="1"/>
          <p:nvPr/>
        </p:nvSpPr>
        <p:spPr>
          <a:xfrm>
            <a:off x="1219815" y="1407720"/>
            <a:ext cx="67043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отсчёта связана с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Землёй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Она приближенно считается инерциальной, что позволяет применять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законы Ньютона 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без дополнительных корректировок. Мы работаем в декартовой системе координат, начало которой в точке старта ракеты.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Скорость истечения газов из сопла двигателей считается неизменной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Температура воздуха не меняется с высотой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Линейное изменение угла тангажа ракеты и угла между силой тяги и осью Ох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Постоянный коэффициент аэродинамического сопротивления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EB9E1-ABBE-4FD7-B488-EA0526C640AF}"/>
              </a:ext>
            </a:extLst>
          </p:cNvPr>
          <p:cNvSpPr txBox="1"/>
          <p:nvPr/>
        </p:nvSpPr>
        <p:spPr>
          <a:xfrm>
            <a:off x="543861" y="255786"/>
            <a:ext cx="805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Физическая и математическая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2825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7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19D92CD-DCF2-433A-927B-76DBF3C58C36}"/>
              </a:ext>
            </a:extLst>
          </p:cNvPr>
          <p:cNvGrpSpPr/>
          <p:nvPr/>
        </p:nvGrpSpPr>
        <p:grpSpPr>
          <a:xfrm>
            <a:off x="574266" y="384383"/>
            <a:ext cx="3714428" cy="805912"/>
            <a:chOff x="611114" y="1153258"/>
            <a:chExt cx="3714428" cy="805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0BFB9A-AC48-44F4-80B1-C524458510FF}"/>
                </a:ext>
              </a:extLst>
            </p:cNvPr>
            <p:cNvSpPr txBox="1"/>
            <p:nvPr/>
          </p:nvSpPr>
          <p:spPr>
            <a:xfrm>
              <a:off x="611114" y="1294604"/>
              <a:ext cx="3714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Изображение всех сил, действующих на ракету во время полета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71CE314-693B-45BA-BC8D-677E3F066CBC}"/>
                </a:ext>
              </a:extLst>
            </p:cNvPr>
            <p:cNvSpPr/>
            <p:nvPr/>
          </p:nvSpPr>
          <p:spPr>
            <a:xfrm>
              <a:off x="611115" y="1153258"/>
              <a:ext cx="3714427" cy="805912"/>
            </a:xfrm>
            <a:prstGeom prst="roundRect">
              <a:avLst>
                <a:gd name="adj" fmla="val 2231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026" name="Picture 2" descr="Screenshot_2025-12-21-20-58-44-003_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0" y="1308683"/>
            <a:ext cx="4216994" cy="334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0026" y="1535913"/>
                <a:ext cx="23441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угол между вектором</m:t>
                      </m:r>
                    </m:oMath>
                  </m:oMathPara>
                </a14:m>
                <a:endParaRPr lang="ru-RU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силы тяги и осью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𝑂𝑥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ru-RU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6" y="1535913"/>
                <a:ext cx="23441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2"/>
          <a:stretch/>
        </p:blipFill>
        <p:spPr>
          <a:xfrm>
            <a:off x="4739676" y="1303338"/>
            <a:ext cx="3963570" cy="334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752" y="1343346"/>
                <a:ext cx="29010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−угол между локальным </m:t>
                      </m:r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горизонтом и тягой</m:t>
                      </m:r>
                    </m:oMath>
                  </m:oMathPara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52" y="1343346"/>
                <a:ext cx="2901082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51C2E96-2888-4F59-8001-5D9983A82DE0}"/>
              </a:ext>
            </a:extLst>
          </p:cNvPr>
          <p:cNvGrpSpPr/>
          <p:nvPr/>
        </p:nvGrpSpPr>
        <p:grpSpPr>
          <a:xfrm>
            <a:off x="4862448" y="352629"/>
            <a:ext cx="3714428" cy="805912"/>
            <a:chOff x="611113" y="1143412"/>
            <a:chExt cx="3714428" cy="8059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087F9D-50FB-4335-9F8B-E361E2DCDED1}"/>
                </a:ext>
              </a:extLst>
            </p:cNvPr>
            <p:cNvSpPr txBox="1"/>
            <p:nvPr/>
          </p:nvSpPr>
          <p:spPr>
            <a:xfrm>
              <a:off x="611114" y="1294604"/>
              <a:ext cx="3714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Угол тангажа</a:t>
              </a:r>
            </a:p>
          </p:txBody>
        </p:sp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C069351E-ADFE-45AC-B759-560A38299F33}"/>
                </a:ext>
              </a:extLst>
            </p:cNvPr>
            <p:cNvSpPr/>
            <p:nvPr/>
          </p:nvSpPr>
          <p:spPr>
            <a:xfrm>
              <a:off x="611113" y="1143412"/>
              <a:ext cx="3714427" cy="805912"/>
            </a:xfrm>
            <a:prstGeom prst="roundRect">
              <a:avLst>
                <a:gd name="adj" fmla="val 35610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8133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0160F7F-ACB2-47B7-ACA6-C2DAB9161989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8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2E2799E-EA47-4861-BF3B-939342003102}"/>
              </a:ext>
            </a:extLst>
          </p:cNvPr>
          <p:cNvGrpSpPr/>
          <p:nvPr/>
        </p:nvGrpSpPr>
        <p:grpSpPr>
          <a:xfrm>
            <a:off x="531188" y="396592"/>
            <a:ext cx="3749260" cy="2109251"/>
            <a:chOff x="4686181" y="509896"/>
            <a:chExt cx="3563548" cy="1877804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E13D45F-E996-4E96-AAC9-2315AE4580A8}"/>
                </a:ext>
              </a:extLst>
            </p:cNvPr>
            <p:cNvSpPr/>
            <p:nvPr/>
          </p:nvSpPr>
          <p:spPr>
            <a:xfrm>
              <a:off x="4686181" y="509896"/>
              <a:ext cx="3563548" cy="187780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/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Изменение массы ракеты</a:t>
                  </a:r>
                  <a:endParaRPr lang="ru-RU" sz="1400" b="1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  <m:r>
                                  <a:rPr lang="ru-RU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ru-RU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ru-RU" sz="14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4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масса ракеты без полной массы первой ступени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14:m>
                    <m:oMath xmlns:m="http://schemas.openxmlformats.org/officeDocument/2006/math"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расход топлива за единицу времени.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blipFill>
                  <a:blip r:embed="rId3"/>
                  <a:stretch>
                    <a:fillRect l="-2361" t="-41745" b="-1775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6C92639-B5E1-4067-9E35-911DAE6C0BF0}"/>
              </a:ext>
            </a:extLst>
          </p:cNvPr>
          <p:cNvGrpSpPr/>
          <p:nvPr/>
        </p:nvGrpSpPr>
        <p:grpSpPr>
          <a:xfrm>
            <a:off x="531188" y="2725815"/>
            <a:ext cx="3749260" cy="2012314"/>
            <a:chOff x="3219008" y="2358208"/>
            <a:chExt cx="3563548" cy="2012314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0BD827B8-83D1-4DDD-A21D-D40E84024815}"/>
                </a:ext>
              </a:extLst>
            </p:cNvPr>
            <p:cNvSpPr/>
            <p:nvPr/>
          </p:nvSpPr>
          <p:spPr>
            <a:xfrm>
              <a:off x="3219008" y="2358208"/>
              <a:ext cx="3563548" cy="201231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/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Сила тяги</a:t>
                  </a:r>
                </a:p>
                <a:p>
                  <a:pPr algn="ctr"/>
                  <a:r>
                    <a:rPr lang="ru-RU" dirty="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ru-RU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b="0" i="0" smtClean="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скорости истечения газов из сопла двигателей первой и второй ступени соответственно.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blipFill>
                  <a:blip r:embed="rId4"/>
                  <a:stretch>
                    <a:fillRect l="-538" t="-974" b="-32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249F50-3DE5-481B-AABD-BA1B24B5556F}"/>
              </a:ext>
            </a:extLst>
          </p:cNvPr>
          <p:cNvGrpSpPr/>
          <p:nvPr/>
        </p:nvGrpSpPr>
        <p:grpSpPr>
          <a:xfrm>
            <a:off x="4628827" y="2433234"/>
            <a:ext cx="3824024" cy="2399528"/>
            <a:chOff x="1441342" y="373736"/>
            <a:chExt cx="3678264" cy="3174256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3332EF9E-A26C-4519-99C8-E353D68764D4}"/>
                </a:ext>
              </a:extLst>
            </p:cNvPr>
            <p:cNvSpPr/>
            <p:nvPr/>
          </p:nvSpPr>
          <p:spPr>
            <a:xfrm>
              <a:off x="1441342" y="373736"/>
              <a:ext cx="3678264" cy="31312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/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сопротивления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сопр</m:t>
                                </m:r>
                              </m:sub>
                            </m:sSub>
                          </m:e>
                        </m:acc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Segoe UI" panose="020B0502040204020203" pitchFamily="34" charset="0"/>
                    </a:rPr>
                    <a:t>(h)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плотность воздуха на высоте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площадь поперечного сечения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скорость ракеты относительно воздуха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коэффициент аэродинамического сопротивления.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blipFill>
                  <a:blip r:embed="rId5"/>
                  <a:stretch>
                    <a:fillRect l="-485" t="-78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05988F5-354C-4851-9806-F65C290D8139}"/>
              </a:ext>
            </a:extLst>
          </p:cNvPr>
          <p:cNvGrpSpPr/>
          <p:nvPr/>
        </p:nvGrpSpPr>
        <p:grpSpPr>
          <a:xfrm>
            <a:off x="4628827" y="399324"/>
            <a:ext cx="3824024" cy="2086239"/>
            <a:chOff x="3347365" y="880124"/>
            <a:chExt cx="3404460" cy="3004321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D08A13F-BDB2-4802-9E51-BE4CBB6A81DA}"/>
                </a:ext>
              </a:extLst>
            </p:cNvPr>
            <p:cNvSpPr/>
            <p:nvPr/>
          </p:nvSpPr>
          <p:spPr>
            <a:xfrm>
              <a:off x="3347365" y="880124"/>
              <a:ext cx="3404460" cy="270412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/>
                <p:nvPr/>
              </p:nvSpPr>
              <p:spPr>
                <a:xfrm>
                  <a:off x="3538240" y="1006111"/>
                  <a:ext cx="3022708" cy="287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Второй закон Ньютона</a:t>
                  </a:r>
                  <a:endParaRPr lang="ru-RU" sz="1400" b="1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Segoe UI" panose="020B0502040204020203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тяги</m:t>
                                </m:r>
                              </m:sub>
                            </m:sSub>
                          </m:e>
                        </m:acc>
                        <m:r>
                          <a:rPr 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гр</m:t>
                                </m:r>
                              </m:sub>
                            </m:sSub>
                          </m:e>
                        </m:acc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сопр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ускорение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гр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- сила гравитации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; 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sz="1400" b="0" dirty="0">
                    <a:solidFill>
                      <a:schemeClr val="tx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endParaRPr>
                </a:p>
                <a:p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240" y="1006111"/>
                  <a:ext cx="3022708" cy="2878334"/>
                </a:xfrm>
                <a:prstGeom prst="rect">
                  <a:avLst/>
                </a:prstGeom>
                <a:blipFill>
                  <a:blip r:embed="rId6"/>
                  <a:stretch>
                    <a:fillRect l="-539" t="-9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379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8709293" y="188360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236910" y="4206503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9DA0669-0A22-4464-966F-22630AF8340A}"/>
              </a:ext>
            </a:extLst>
          </p:cNvPr>
          <p:cNvGrpSpPr/>
          <p:nvPr/>
        </p:nvGrpSpPr>
        <p:grpSpPr>
          <a:xfrm>
            <a:off x="477061" y="172862"/>
            <a:ext cx="3884805" cy="2868090"/>
            <a:chOff x="5600054" y="2109433"/>
            <a:chExt cx="3000083" cy="297852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D124375-4736-43A9-A8CB-E361BE9F1567}"/>
                </a:ext>
              </a:extLst>
            </p:cNvPr>
            <p:cNvSpPr/>
            <p:nvPr/>
          </p:nvSpPr>
          <p:spPr>
            <a:xfrm>
              <a:off x="5600054" y="2109433"/>
              <a:ext cx="3000083" cy="2978529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/>
                <p:nvPr/>
              </p:nvSpPr>
              <p:spPr>
                <a:xfrm>
                  <a:off x="5777522" y="2168444"/>
                  <a:ext cx="2645145" cy="2881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Плотность воздуха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ru-RU" i="1" dirty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плотность воздха на уровне моря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ускорение свободного падения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молярная масса воздуха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универсальная газовая постоянная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температура в Кельвинах.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22" y="2168444"/>
                  <a:ext cx="2645145" cy="2881373"/>
                </a:xfrm>
                <a:prstGeom prst="rect">
                  <a:avLst/>
                </a:prstGeom>
                <a:blipFill>
                  <a:blip r:embed="rId3"/>
                  <a:stretch>
                    <a:fillRect l="-534" t="-65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2E0BFD-8DAD-4E22-84D1-2B28C158CAAB}"/>
              </a:ext>
            </a:extLst>
          </p:cNvPr>
          <p:cNvGrpSpPr/>
          <p:nvPr/>
        </p:nvGrpSpPr>
        <p:grpSpPr>
          <a:xfrm>
            <a:off x="4572000" y="188360"/>
            <a:ext cx="4094939" cy="2852592"/>
            <a:chOff x="120178" y="776800"/>
            <a:chExt cx="4901273" cy="2630746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87C7963-3662-48FA-A55C-95A4B9238EE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/>
                <p:nvPr/>
              </p:nvSpPr>
              <p:spPr>
                <a:xfrm>
                  <a:off x="185536" y="832049"/>
                  <a:ext cx="4770554" cy="2374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Угол тангажа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ru-RU"/>
                                      <m:t> 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 0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          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2                   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начальный угол тангажа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тангажа для первого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тангажа для второго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6" y="832049"/>
                  <a:ext cx="4770554" cy="2374328"/>
                </a:xfrm>
                <a:prstGeom prst="rect">
                  <a:avLst/>
                </a:prstGeom>
                <a:blipFill>
                  <a:blip r:embed="rId4"/>
                  <a:stretch>
                    <a:fillRect l="-13150" t="-23697" r="-1682" b="-142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94C0570-D01D-4059-A425-F97926737B5F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A7A2463-D6E2-4909-9E11-A0E845C7EB91}"/>
              </a:ext>
            </a:extLst>
          </p:cNvPr>
          <p:cNvGrpSpPr/>
          <p:nvPr/>
        </p:nvGrpSpPr>
        <p:grpSpPr>
          <a:xfrm>
            <a:off x="4626606" y="3115748"/>
            <a:ext cx="3277008" cy="1887761"/>
            <a:chOff x="120178" y="732143"/>
            <a:chExt cx="4901273" cy="2746327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5EEA0C57-3726-48E3-AD49-F1CBD3DBD87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/>
                <p:nvPr/>
              </p:nvSpPr>
              <p:spPr>
                <a:xfrm>
                  <a:off x="185538" y="732143"/>
                  <a:ext cx="4770553" cy="2746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гравитации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ru-RU" b="1" dirty="0">
                            <a:solidFill>
                              <a:schemeClr val="bg2"/>
                            </a:solidFill>
                            <a:latin typeface="Segoe UI" panose="020B0502040204020203" pitchFamily="34" charset="0"/>
                            <a:ea typeface="Times New Roman" panose="02020603050405020304" pitchFamily="18" charset="0"/>
                            <a:cs typeface="Segoe UI" panose="020B0502040204020203" pitchFamily="34" charset="0"/>
                          </a:rPr>
                          <m:t>Сила тяги</m:t>
                        </m:r>
                      </m:oMath>
                    </m:oMathPara>
                  </a14:m>
                  <a:endParaRPr lang="ru-RU" b="1" dirty="0">
                    <a:solidFill>
                      <a:schemeClr val="bg2"/>
                    </a:solidFill>
                    <a:latin typeface="Segoe UI" panose="020B0502040204020203" pitchFamily="34" charset="0"/>
                    <a:ea typeface="Times New Roman" panose="02020603050405020304" pitchFamily="18" charset="0"/>
                    <a:cs typeface="Segoe UI" panose="020B0502040204020203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ru-RU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ru-RU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гр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ru-RU" b="0" i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з</m:t>
                                </m:r>
                              </m:sub>
                            </m:sSub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  <m:r>
                                      <a:rPr lang="ru-RU" b="0" i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гравитационная постоянная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з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- масса земли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радиус земли.</a:t>
                  </a:r>
                  <a:endPara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8" y="732143"/>
                  <a:ext cx="4770553" cy="2746327"/>
                </a:xfrm>
                <a:prstGeom prst="rect">
                  <a:avLst/>
                </a:prstGeom>
                <a:blipFill>
                  <a:blip r:embed="rId5"/>
                  <a:stretch>
                    <a:fillRect l="-574" t="-968" b="-2258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A7A2463-D6E2-4909-9E11-A0E845C7EB91}"/>
              </a:ext>
            </a:extLst>
          </p:cNvPr>
          <p:cNvGrpSpPr/>
          <p:nvPr/>
        </p:nvGrpSpPr>
        <p:grpSpPr>
          <a:xfrm>
            <a:off x="909616" y="3287252"/>
            <a:ext cx="6854786" cy="1127153"/>
            <a:chOff x="-5833877" y="593132"/>
            <a:chExt cx="10789967" cy="2630746"/>
          </a:xfrm>
        </p:grpSpPr>
        <p:sp>
          <p:nvSpPr>
            <p:cNvPr id="19" name="Прямоугольник: скругленные углы 23">
              <a:extLst>
                <a:ext uri="{FF2B5EF4-FFF2-40B4-BE49-F238E27FC236}">
                  <a16:creationId xmlns:a16="http://schemas.microsoft.com/office/drawing/2014/main" id="{5EEA0C57-3726-48E3-AD49-F1CBD3DBD879}"/>
                </a:ext>
              </a:extLst>
            </p:cNvPr>
            <p:cNvSpPr/>
            <p:nvPr/>
          </p:nvSpPr>
          <p:spPr>
            <a:xfrm>
              <a:off x="-5833877" y="593132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7FD8EF-C50E-425E-972A-46C5D889DBD7}"/>
                </a:ext>
              </a:extLst>
            </p:cNvPr>
            <p:cNvSpPr txBox="1"/>
            <p:nvPr/>
          </p:nvSpPr>
          <p:spPr>
            <a:xfrm>
              <a:off x="185537" y="848679"/>
              <a:ext cx="4770553" cy="44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35793" y="3215288"/>
                <a:ext cx="3021636" cy="118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ru-RU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 всемирного закона тяготения:</a:t>
                </a:r>
                <a:r>
                  <a:rPr lang="ru-RU" dirty="0"/>
                  <a:t>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93" y="3215288"/>
                <a:ext cx="3021636" cy="1180195"/>
              </a:xfrm>
              <a:prstGeom prst="rect">
                <a:avLst/>
              </a:prstGeom>
              <a:blipFill>
                <a:blip r:embed="rId6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72048"/>
      </p:ext>
    </p:extLst>
  </p:cSld>
  <p:clrMapOvr>
    <a:masterClrMapping/>
  </p:clrMapOvr>
</p:sld>
</file>

<file path=ppt/theme/theme1.xml><?xml version="1.0" encoding="utf-8"?>
<a:theme xmlns:a="http://schemas.openxmlformats.org/drawingml/2006/main" name="Planets Lesson: Mercury by Slidesgo">
  <a:themeElements>
    <a:clrScheme name="Simple Light">
      <a:dk1>
        <a:srgbClr val="FFFFFF"/>
      </a:dk1>
      <a:lt1>
        <a:srgbClr val="130A29"/>
      </a:lt1>
      <a:dk2>
        <a:srgbClr val="FFEDA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814</Words>
  <Application>Microsoft Office PowerPoint</Application>
  <PresentationFormat>Экран (16:9)</PresentationFormat>
  <Paragraphs>169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Segoe UI</vt:lpstr>
      <vt:lpstr>Mongolian Baiti</vt:lpstr>
      <vt:lpstr>Cambria Math</vt:lpstr>
      <vt:lpstr>Anaheim</vt:lpstr>
      <vt:lpstr>Hind Madurai</vt:lpstr>
      <vt:lpstr>Calibri</vt:lpstr>
      <vt:lpstr>Arial</vt:lpstr>
      <vt:lpstr>DM Sans</vt:lpstr>
      <vt:lpstr>Times New Roman</vt:lpstr>
      <vt:lpstr>Sora</vt:lpstr>
      <vt:lpstr>Planets Lesson: Mercury by Slidesgo</vt:lpstr>
      <vt:lpstr>Презентация PowerPoint</vt:lpstr>
      <vt:lpstr>Состав команды и роли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user</cp:lastModifiedBy>
  <cp:revision>109</cp:revision>
  <dcterms:modified xsi:type="dcterms:W3CDTF">2025-12-22T09:42:13Z</dcterms:modified>
</cp:coreProperties>
</file>